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drawings/drawing6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2.xml" ContentType="application/vnd.openxmlformats-officedocument.presentationml.notesSlide+xml"/>
  <Override PartName="/ppt/charts/chart14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5.xml" ContentType="application/vnd.openxmlformats-officedocument.drawingml.chart+xml"/>
  <Override PartName="/ppt/drawings/drawing7.xml" ContentType="application/vnd.openxmlformats-officedocument.drawingml.chartshapes+xml"/>
  <Override PartName="/ppt/charts/chart16.xml" ContentType="application/vnd.openxmlformats-officedocument.drawingml.chart+xml"/>
  <Override PartName="/ppt/drawings/drawing8.xml" ContentType="application/vnd.openxmlformats-officedocument.drawingml.chartshapes+xml"/>
  <Override PartName="/ppt/charts/chart17.xml" ContentType="application/vnd.openxmlformats-officedocument.drawingml.chart+xml"/>
  <Override PartName="/ppt/drawings/drawing9.xml" ContentType="application/vnd.openxmlformats-officedocument.drawingml.chartshapes+xml"/>
  <Override PartName="/ppt/charts/chart18.xml" ContentType="application/vnd.openxmlformats-officedocument.drawingml.chart+xml"/>
  <Override PartName="/ppt/drawings/drawing10.xml" ContentType="application/vnd.openxmlformats-officedocument.drawingml.chartshapes+xml"/>
  <Override PartName="/ppt/charts/chart19.xml" ContentType="application/vnd.openxmlformats-officedocument.drawingml.chart+xml"/>
  <Override PartName="/ppt/drawings/drawing11.xml" ContentType="application/vnd.openxmlformats-officedocument.drawingml.chartshapes+xml"/>
  <Override PartName="/ppt/charts/chart20.xml" ContentType="application/vnd.openxmlformats-officedocument.drawingml.chart+xml"/>
  <Override PartName="/ppt/drawings/drawing12.xml" ContentType="application/vnd.openxmlformats-officedocument.drawingml.chartshapes+xml"/>
  <Override PartName="/ppt/charts/chart21.xml" ContentType="application/vnd.openxmlformats-officedocument.drawingml.chart+xml"/>
  <Override PartName="/ppt/drawings/drawing13.xml" ContentType="application/vnd.openxmlformats-officedocument.drawingml.chartshapes+xml"/>
  <Override PartName="/ppt/charts/chart22.xml" ContentType="application/vnd.openxmlformats-officedocument.drawingml.chart+xml"/>
  <Override PartName="/ppt/drawings/drawing14.xml" ContentType="application/vnd.openxmlformats-officedocument.drawingml.chartshapes+xml"/>
  <Override PartName="/ppt/charts/chart23.xml" ContentType="application/vnd.openxmlformats-officedocument.drawingml.chart+xml"/>
  <Override PartName="/ppt/drawings/drawing15.xml" ContentType="application/vnd.openxmlformats-officedocument.drawingml.chartshapes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drawings/drawing16.xml" ContentType="application/vnd.openxmlformats-officedocument.drawingml.chartshapes+xml"/>
  <Override PartName="/ppt/charts/chart2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6"/>
  </p:notesMasterIdLst>
  <p:sldIdLst>
    <p:sldId id="256" r:id="rId2"/>
    <p:sldId id="337" r:id="rId3"/>
    <p:sldId id="355" r:id="rId4"/>
    <p:sldId id="349" r:id="rId5"/>
    <p:sldId id="350" r:id="rId6"/>
    <p:sldId id="352" r:id="rId7"/>
    <p:sldId id="353" r:id="rId8"/>
    <p:sldId id="336" r:id="rId9"/>
    <p:sldId id="335" r:id="rId10"/>
    <p:sldId id="338" r:id="rId11"/>
    <p:sldId id="341" r:id="rId12"/>
    <p:sldId id="432" r:id="rId13"/>
    <p:sldId id="423" r:id="rId14"/>
    <p:sldId id="323" r:id="rId15"/>
    <p:sldId id="433" r:id="rId16"/>
    <p:sldId id="321" r:id="rId17"/>
    <p:sldId id="326" r:id="rId18"/>
    <p:sldId id="343" r:id="rId19"/>
    <p:sldId id="344" r:id="rId20"/>
    <p:sldId id="345" r:id="rId21"/>
    <p:sldId id="347" r:id="rId22"/>
    <p:sldId id="348" r:id="rId23"/>
    <p:sldId id="354" r:id="rId24"/>
    <p:sldId id="327" r:id="rId25"/>
    <p:sldId id="276" r:id="rId26"/>
    <p:sldId id="311" r:id="rId27"/>
    <p:sldId id="312" r:id="rId28"/>
    <p:sldId id="313" r:id="rId29"/>
    <p:sldId id="315" r:id="rId30"/>
    <p:sldId id="316" r:id="rId31"/>
    <p:sldId id="314" r:id="rId32"/>
    <p:sldId id="317" r:id="rId33"/>
    <p:sldId id="318" r:id="rId34"/>
    <p:sldId id="319" r:id="rId35"/>
    <p:sldId id="328" r:id="rId36"/>
    <p:sldId id="464" r:id="rId37"/>
    <p:sldId id="333" r:id="rId38"/>
    <p:sldId id="437" r:id="rId39"/>
    <p:sldId id="438" r:id="rId40"/>
    <p:sldId id="492" r:id="rId41"/>
    <p:sldId id="493" r:id="rId42"/>
    <p:sldId id="494" r:id="rId43"/>
    <p:sldId id="495" r:id="rId44"/>
    <p:sldId id="496" r:id="rId45"/>
    <p:sldId id="497" r:id="rId46"/>
    <p:sldId id="498" r:id="rId47"/>
    <p:sldId id="499" r:id="rId48"/>
    <p:sldId id="500" r:id="rId49"/>
    <p:sldId id="501" r:id="rId50"/>
    <p:sldId id="502" r:id="rId51"/>
    <p:sldId id="503" r:id="rId52"/>
    <p:sldId id="504" r:id="rId53"/>
    <p:sldId id="505" r:id="rId54"/>
    <p:sldId id="506" r:id="rId55"/>
    <p:sldId id="507" r:id="rId56"/>
    <p:sldId id="508" r:id="rId57"/>
    <p:sldId id="509" r:id="rId58"/>
    <p:sldId id="510" r:id="rId59"/>
    <p:sldId id="511" r:id="rId60"/>
    <p:sldId id="512" r:id="rId61"/>
    <p:sldId id="513" r:id="rId62"/>
    <p:sldId id="514" r:id="rId63"/>
    <p:sldId id="515" r:id="rId64"/>
    <p:sldId id="516" r:id="rId65"/>
    <p:sldId id="371" r:id="rId66"/>
    <p:sldId id="434" r:id="rId67"/>
    <p:sldId id="435" r:id="rId68"/>
    <p:sldId id="436" r:id="rId69"/>
    <p:sldId id="451" r:id="rId70"/>
    <p:sldId id="452" r:id="rId71"/>
    <p:sldId id="453" r:id="rId72"/>
    <p:sldId id="454" r:id="rId73"/>
    <p:sldId id="455" r:id="rId74"/>
    <p:sldId id="447" r:id="rId75"/>
    <p:sldId id="448" r:id="rId76"/>
    <p:sldId id="449" r:id="rId77"/>
    <p:sldId id="450" r:id="rId78"/>
    <p:sldId id="441" r:id="rId79"/>
    <p:sldId id="442" r:id="rId80"/>
    <p:sldId id="443" r:id="rId81"/>
    <p:sldId id="444" r:id="rId82"/>
    <p:sldId id="445" r:id="rId83"/>
    <p:sldId id="446" r:id="rId84"/>
    <p:sldId id="486" r:id="rId85"/>
    <p:sldId id="487" r:id="rId86"/>
    <p:sldId id="488" r:id="rId87"/>
    <p:sldId id="489" r:id="rId88"/>
    <p:sldId id="490" r:id="rId89"/>
    <p:sldId id="491" r:id="rId90"/>
    <p:sldId id="460" r:id="rId91"/>
    <p:sldId id="461" r:id="rId92"/>
    <p:sldId id="462" r:id="rId93"/>
    <p:sldId id="463" r:id="rId94"/>
    <p:sldId id="465" r:id="rId95"/>
    <p:sldId id="466" r:id="rId96"/>
    <p:sldId id="467" r:id="rId97"/>
    <p:sldId id="468" r:id="rId98"/>
    <p:sldId id="469" r:id="rId99"/>
    <p:sldId id="470" r:id="rId100"/>
    <p:sldId id="456" r:id="rId101"/>
    <p:sldId id="457" r:id="rId102"/>
    <p:sldId id="458" r:id="rId103"/>
    <p:sldId id="459" r:id="rId104"/>
    <p:sldId id="517" r:id="rId105"/>
    <p:sldId id="518" r:id="rId106"/>
    <p:sldId id="519" r:id="rId107"/>
    <p:sldId id="439" r:id="rId108"/>
    <p:sldId id="440" r:id="rId109"/>
    <p:sldId id="471" r:id="rId110"/>
    <p:sldId id="473" r:id="rId111"/>
    <p:sldId id="474" r:id="rId112"/>
    <p:sldId id="475" r:id="rId113"/>
    <p:sldId id="476" r:id="rId114"/>
    <p:sldId id="477" r:id="rId115"/>
    <p:sldId id="478" r:id="rId116"/>
    <p:sldId id="472" r:id="rId117"/>
    <p:sldId id="479" r:id="rId118"/>
    <p:sldId id="480" r:id="rId119"/>
    <p:sldId id="481" r:id="rId120"/>
    <p:sldId id="482" r:id="rId121"/>
    <p:sldId id="483" r:id="rId122"/>
    <p:sldId id="484" r:id="rId123"/>
    <p:sldId id="485" r:id="rId124"/>
    <p:sldId id="520" r:id="rId125"/>
    <p:sldId id="521" r:id="rId126"/>
    <p:sldId id="424" r:id="rId127"/>
    <p:sldId id="425" r:id="rId128"/>
    <p:sldId id="426" r:id="rId129"/>
    <p:sldId id="427" r:id="rId130"/>
    <p:sldId id="428" r:id="rId131"/>
    <p:sldId id="429" r:id="rId132"/>
    <p:sldId id="430" r:id="rId133"/>
    <p:sldId id="431" r:id="rId134"/>
    <p:sldId id="339" r:id="rId135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12" d="100"/>
          <a:sy n="112" d="100"/>
        </p:scale>
        <p:origin x="19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theme" Target="theme/theme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4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7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0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1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3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Excel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-0.409680859008537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98-4490-927C-600ACB32C1E0}"/>
                </c:ext>
              </c:extLst>
            </c:dLbl>
            <c:dLbl>
              <c:idx val="1"/>
              <c:layout>
                <c:manualLayout>
                  <c:x val="1.3888888888888888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E98-4490-927C-600ACB32C1E0}"/>
                </c:ext>
              </c:extLst>
            </c:dLbl>
            <c:dLbl>
              <c:idx val="2"/>
              <c:layout>
                <c:manualLayout>
                  <c:x val="6.1728395061728392E-3"/>
                  <c:y val="-0.440547225098222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E98-4490-927C-600ACB32C1E0}"/>
                </c:ext>
              </c:extLst>
            </c:dLbl>
            <c:dLbl>
              <c:idx val="3"/>
              <c:layout>
                <c:manualLayout>
                  <c:x val="7.716049382716049E-3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E98-4490-927C-600ACB32C1E0}"/>
                </c:ext>
              </c:extLst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E98-4490-927C-600ACB32C1E0}"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98-4490-927C-600ACB32C1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2017 год </c:v>
                </c:pt>
                <c:pt idx="1">
                  <c:v>2018  год </c:v>
                </c:pt>
                <c:pt idx="2">
                  <c:v>2019 год оценка</c:v>
                </c:pt>
                <c:pt idx="3">
                  <c:v>2020 год прогноз</c:v>
                </c:pt>
                <c:pt idx="4">
                  <c:v>2021 год прогноз</c:v>
                </c:pt>
                <c:pt idx="5">
                  <c:v>2022 год прогноз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172.13570000000001</c:v>
                </c:pt>
                <c:pt idx="1">
                  <c:v>179.2</c:v>
                </c:pt>
                <c:pt idx="2">
                  <c:v>184.4</c:v>
                </c:pt>
                <c:pt idx="3">
                  <c:v>189.9</c:v>
                </c:pt>
                <c:pt idx="4">
                  <c:v>195.6</c:v>
                </c:pt>
                <c:pt idx="5">
                  <c:v>200.9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98-4490-927C-600ACB32C1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5257144"/>
        <c:axId val="485252440"/>
        <c:axId val="0"/>
      </c:bar3DChart>
      <c:catAx>
        <c:axId val="485257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252440"/>
        <c:crosses val="autoZero"/>
        <c:auto val="1"/>
        <c:lblAlgn val="ctr"/>
        <c:lblOffset val="100"/>
        <c:noMultiLvlLbl val="0"/>
      </c:catAx>
      <c:valAx>
        <c:axId val="485252440"/>
        <c:scaling>
          <c:orientation val="minMax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257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 доходов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9.5389401177647026E-4"/>
          <c:y val="2.176712875524119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371760601886109"/>
          <c:y val="0.2614018713699735"/>
          <c:w val="0.65722878705032939"/>
          <c:h val="0.607637547133129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6102800957546073"/>
                  <c:y val="-0.1480555451739138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9ED-43FA-B6E7-0E44692629E7}"/>
                </c:ext>
              </c:extLst>
            </c:dLbl>
            <c:dLbl>
              <c:idx val="1"/>
              <c:layout>
                <c:manualLayout>
                  <c:x val="0.22543921340564518"/>
                  <c:y val="4.3545748580562892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ED-43FA-B6E7-0E44692629E7}"/>
                </c:ext>
              </c:extLst>
            </c:dLbl>
            <c:dLbl>
              <c:idx val="2"/>
              <c:layout>
                <c:manualLayout>
                  <c:x val="0.16102800957546085"/>
                  <c:y val="0.121928096025576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9ED-43FA-B6E7-0E44692629E7}"/>
                </c:ext>
              </c:extLst>
            </c:dLbl>
            <c:dLbl>
              <c:idx val="3"/>
              <c:layout>
                <c:manualLayout>
                  <c:x val="6.9012004103768884E-2"/>
                  <c:y val="0.1562740337386973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9ED-43FA-B6E7-0E44692629E7}"/>
                </c:ext>
              </c:extLst>
            </c:dLbl>
            <c:dLbl>
              <c:idx val="4"/>
              <c:layout>
                <c:manualLayout>
                  <c:x val="-0.11962080711319949"/>
                  <c:y val="0.1611192697480826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9ED-43FA-B6E7-0E44692629E7}"/>
                </c:ext>
              </c:extLst>
            </c:dLbl>
            <c:dLbl>
              <c:idx val="5"/>
              <c:layout>
                <c:manualLayout>
                  <c:x val="-0.27144721614149114"/>
                  <c:y val="-2.830473657736588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9ED-43FA-B6E7-0E44692629E7}"/>
                </c:ext>
              </c:extLst>
            </c:dLbl>
            <c:dLbl>
              <c:idx val="6"/>
              <c:layout>
                <c:manualLayout>
                  <c:x val="-0.23157361377042465"/>
                  <c:y val="-0.1197508085965479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9ED-43FA-B6E7-0E44692629E7}"/>
                </c:ext>
              </c:extLst>
            </c:dLbl>
            <c:dLbl>
              <c:idx val="7"/>
              <c:layout>
                <c:manualLayout>
                  <c:x val="-0.14109120838992764"/>
                  <c:y val="-0.1916012937544767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9ED-43FA-B6E7-0E44692629E7}"/>
                </c:ext>
              </c:extLst>
            </c:dLbl>
            <c:dLbl>
              <c:idx val="8"/>
              <c:layout>
                <c:manualLayout>
                  <c:x val="8.4348005015717584E-2"/>
                  <c:y val="-0.1937785811835048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9ED-43FA-B6E7-0E44692629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ЕНВД</c:v>
                </c:pt>
                <c:pt idx="4">
                  <c:v>Патент</c:v>
                </c:pt>
                <c:pt idx="5">
                  <c:v>Налог на имущество физ.лиц</c:v>
                </c:pt>
                <c:pt idx="6">
                  <c:v>Земельный налог юр.л.</c:v>
                </c:pt>
                <c:pt idx="7">
                  <c:v>Земельный налог физ.л.</c:v>
                </c:pt>
                <c:pt idx="8">
                  <c:v>Госпошлина</c:v>
                </c:pt>
              </c:strCache>
            </c:strRef>
          </c:cat>
          <c:val>
            <c:numRef>
              <c:f>Лист1!$B$2:$B$10</c:f>
              <c:numCache>
                <c:formatCode>#\ ##0.0</c:formatCode>
                <c:ptCount val="9"/>
                <c:pt idx="0">
                  <c:v>1592</c:v>
                </c:pt>
                <c:pt idx="1">
                  <c:v>100</c:v>
                </c:pt>
                <c:pt idx="2">
                  <c:v>540</c:v>
                </c:pt>
                <c:pt idx="3">
                  <c:v>80</c:v>
                </c:pt>
                <c:pt idx="4">
                  <c:v>44</c:v>
                </c:pt>
                <c:pt idx="5">
                  <c:v>160</c:v>
                </c:pt>
                <c:pt idx="6">
                  <c:v>1570</c:v>
                </c:pt>
                <c:pt idx="7">
                  <c:v>138</c:v>
                </c:pt>
                <c:pt idx="8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9ED-43FA-B6E7-0E44692629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</a:t>
            </a:r>
            <a:r>
              <a:rPr kumimoji="0" lang="ru-RU" sz="14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неналоговых до</a:t>
            </a: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29E-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9445121750941411"/>
                  <c:y val="-1.0754225140296064E-2"/>
                </c:manualLayout>
              </c:layout>
              <c:tx>
                <c:rich>
                  <a:bodyPr/>
                  <a:lstStyle/>
                  <a:p>
                    <a:fld id="{1BFC4F4E-AAEF-43F8-BEFC-00C13AEDA2E4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31358FCC-F83E-4DFD-92D6-DAA88DCF111D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733-46C8-B799-D674AF91E39B}"/>
                </c:ext>
              </c:extLst>
            </c:dLbl>
            <c:dLbl>
              <c:idx val="1"/>
              <c:layout>
                <c:manualLayout>
                  <c:x val="-0.22697281349684006"/>
                  <c:y val="-0.146257461908026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733-46C8-B799-D674AF91E39B}"/>
                </c:ext>
              </c:extLst>
            </c:dLbl>
            <c:dLbl>
              <c:idx val="2"/>
              <c:layout>
                <c:manualLayout>
                  <c:x val="0.18249841085218896"/>
                  <c:y val="-0.2365929530865134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33-46C8-B799-D674AF91E39B}"/>
                </c:ext>
              </c:extLst>
            </c:dLbl>
            <c:dLbl>
              <c:idx val="3"/>
              <c:layout>
                <c:manualLayout>
                  <c:x val="0.21623761285847601"/>
                  <c:y val="-0.13765408179578964"/>
                </c:manualLayout>
              </c:layout>
              <c:tx>
                <c:rich>
                  <a:bodyPr/>
                  <a:lstStyle/>
                  <a:p>
                    <a:fld id="{D0626A42-C602-4F4D-80C1-E3C2E09974F3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161BFBD0-09B8-4E19-B49A-2E58F6499552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733-46C8-B799-D674AF91E39B}"/>
                </c:ext>
              </c:extLst>
            </c:dLbl>
            <c:dLbl>
              <c:idx val="4"/>
              <c:layout>
                <c:manualLayout>
                  <c:x val="0.19783441176413752"/>
                  <c:y val="-2.365929530865142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733-46C8-B799-D674AF91E39B}"/>
                </c:ext>
              </c:extLst>
            </c:dLbl>
            <c:dLbl>
              <c:idx val="5"/>
              <c:layout>
                <c:manualLayout>
                  <c:x val="0.23924161422639897"/>
                  <c:y val="6.6676195869835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733-46C8-B799-D674AF91E39B}"/>
                </c:ext>
              </c:extLst>
            </c:dLbl>
            <c:dLbl>
              <c:idx val="6"/>
              <c:layout>
                <c:manualLayout>
                  <c:x val="0.15336000911948641"/>
                  <c:y val="0.1053914063749014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733-46C8-B799-D674AF91E39B}"/>
                </c:ext>
              </c:extLst>
            </c:dLbl>
            <c:dLbl>
              <c:idx val="7"/>
              <c:layout>
                <c:manualLayout>
                  <c:x val="0.15336000911948652"/>
                  <c:y val="0.1892743624692107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733-46C8-B799-D674AF91E39B}"/>
                </c:ext>
              </c:extLst>
            </c:dLbl>
            <c:dLbl>
              <c:idx val="8"/>
              <c:layout>
                <c:manualLayout>
                  <c:x val="6.1344003647794609E-3"/>
                  <c:y val="0.22988892155614146"/>
                </c:manualLayout>
              </c:layout>
              <c:tx>
                <c:rich>
                  <a:bodyPr/>
                  <a:lstStyle/>
                  <a:p>
                    <a:fld id="{4479DD91-BDEC-441D-842F-C2FC76B7CDD8}" type="CATEGORYNAME">
                      <a:rPr lang="ru-RU" dirty="0"/>
                      <a:pPr/>
                      <a:t>[ИМЯ КАТЕГОРИИ]</a:t>
                    </a:fld>
                    <a:endParaRPr lang="ru-RU" baseline="0" dirty="0"/>
                  </a:p>
                  <a:p>
                    <a:fld id="{B30E0DA1-6875-4688-B8B1-8F3F7405BAD7}" type="VALUE">
                      <a:rPr lang="ru-RU" dirty="0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2733-46C8-B799-D674AF91E39B}"/>
                </c:ext>
              </c:extLst>
            </c:dLbl>
            <c:dLbl>
              <c:idx val="9"/>
              <c:layout>
                <c:manualLayout>
                  <c:x val="-0.1809648107609941"/>
                  <c:y val="0.1398049268238488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733-46C8-B799-D674AF91E3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Дивиденды</c:v>
                </c:pt>
                <c:pt idx="1">
                  <c:v>Аренда земли</c:v>
                </c:pt>
                <c:pt idx="2">
                  <c:v>Аренда имущества</c:v>
                </c:pt>
                <c:pt idx="3">
                  <c:v>Платежи от МУП</c:v>
                </c:pt>
                <c:pt idx="4">
                  <c:v>Найм, реклама</c:v>
                </c:pt>
                <c:pt idx="5">
                  <c:v>Плата за негативное воздействие</c:v>
                </c:pt>
                <c:pt idx="6">
                  <c:v>Продажа имущества</c:v>
                </c:pt>
                <c:pt idx="7">
                  <c:v>Продажа земли (с дорезками)</c:v>
                </c:pt>
                <c:pt idx="8">
                  <c:v>Штрафы</c:v>
                </c:pt>
                <c:pt idx="9">
                  <c:v>Прочие платежи (вырубка и проч.)</c:v>
                </c:pt>
              </c:strCache>
            </c:strRef>
          </c:cat>
          <c:val>
            <c:numRef>
              <c:f>Лист1!$B$2:$B$11</c:f>
              <c:numCache>
                <c:formatCode>#\ ##0.0</c:formatCode>
                <c:ptCount val="10"/>
                <c:pt idx="0">
                  <c:v>1.4790000000000001</c:v>
                </c:pt>
                <c:pt idx="1">
                  <c:v>390</c:v>
                </c:pt>
                <c:pt idx="2">
                  <c:v>65</c:v>
                </c:pt>
                <c:pt idx="3">
                  <c:v>0.5</c:v>
                </c:pt>
                <c:pt idx="4">
                  <c:v>40.700000000000003</c:v>
                </c:pt>
                <c:pt idx="5">
                  <c:v>3</c:v>
                </c:pt>
                <c:pt idx="6">
                  <c:v>80</c:v>
                </c:pt>
                <c:pt idx="7">
                  <c:v>50</c:v>
                </c:pt>
                <c:pt idx="8">
                  <c:v>3</c:v>
                </c:pt>
                <c:pt idx="9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733-46C8-B799-D674AF91E3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1A8-4DBB-A548-A4901FE0EFC1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1A8-4DBB-A548-A4901FE0EFC1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1A8-4DBB-A548-A4901FE0EFC1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1A8-4DBB-A548-A4901FE0EF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1528.7</c:v>
                </c:pt>
                <c:pt idx="1">
                  <c:v>1617.6</c:v>
                </c:pt>
                <c:pt idx="2">
                  <c:v>1591.5</c:v>
                </c:pt>
                <c:pt idx="3">
                  <c:v>1749.5</c:v>
                </c:pt>
                <c:pt idx="4">
                  <c:v>1923.3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1A8-4DBB-A548-A4901FE0EFC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1A8-4DBB-A548-A4901FE0EFC1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1A8-4DBB-A548-A4901FE0EFC1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1A8-4DBB-A548-A4901FE0EFC1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1A8-4DBB-A548-A4901FE0EF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555.6</c:v>
                </c:pt>
                <c:pt idx="1">
                  <c:v>570</c:v>
                </c:pt>
                <c:pt idx="2">
                  <c:v>500.6</c:v>
                </c:pt>
                <c:pt idx="3">
                  <c:v>475.5</c:v>
                </c:pt>
                <c:pt idx="4">
                  <c:v>453.5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1A8-4DBB-A548-A4901FE0EFC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1A8-4DBB-A548-A4901FE0EFC1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1A8-4DBB-A548-A4901FE0EFC1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1A8-4DBB-A548-A4901FE0EFC1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1A8-4DBB-A548-A4901FE0EFC1}"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1A8-4DBB-A548-A4901FE0EF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1421.2</c:v>
                </c:pt>
                <c:pt idx="1">
                  <c:v>1917.2</c:v>
                </c:pt>
                <c:pt idx="2">
                  <c:v>1868.3</c:v>
                </c:pt>
                <c:pt idx="3">
                  <c:v>2041.5</c:v>
                </c:pt>
                <c:pt idx="4">
                  <c:v>1952.3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1A8-4DBB-A548-A4901FE0EFC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1A8-4DBB-A548-A4901FE0EFC1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1A8-4DBB-A548-A4901FE0EFC1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1A8-4DBB-A548-A4901FE0EFC1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1A8-4DBB-A548-A4901FE0EFC1}"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1A8-4DBB-A548-A4901FE0EF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465.4</c:v>
                </c:pt>
                <c:pt idx="1">
                  <c:v>544</c:v>
                </c:pt>
                <c:pt idx="2">
                  <c:v>664</c:v>
                </c:pt>
                <c:pt idx="3">
                  <c:v>898</c:v>
                </c:pt>
                <c:pt idx="4">
                  <c:v>920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B1A8-4DBB-A548-A4901FE0EFC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1A8-4DBB-A548-A4901FE0EFC1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1A8-4DBB-A548-A4901FE0EFC1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1A8-4DBB-A548-A4901FE0EFC1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1A8-4DBB-A548-A4901FE0EFC1}"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1A8-4DBB-A548-A4901FE0EF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>
                  <c:v>185.6</c:v>
                </c:pt>
                <c:pt idx="1">
                  <c:v>415.6</c:v>
                </c:pt>
                <c:pt idx="2">
                  <c:v>130.1</c:v>
                </c:pt>
                <c:pt idx="3">
                  <c:v>70.099999999999994</c:v>
                </c:pt>
                <c:pt idx="4">
                  <c:v>70.099999999999994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B1A8-4DBB-A548-A4901FE0EFC1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1A8-4DBB-A548-A4901FE0EFC1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1A8-4DBB-A548-A4901FE0EFC1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1A8-4DBB-A548-A4901FE0EFC1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1A8-4DBB-A548-A4901FE0EF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Лист1!$G$2:$G$6</c:f>
              <c:numCache>
                <c:formatCode>#\ ##0.0</c:formatCode>
                <c:ptCount val="5"/>
                <c:pt idx="0">
                  <c:v>96.6</c:v>
                </c:pt>
                <c:pt idx="1">
                  <c:v>111.9</c:v>
                </c:pt>
                <c:pt idx="2">
                  <c:v>100.2</c:v>
                </c:pt>
                <c:pt idx="3">
                  <c:v>101.5</c:v>
                </c:pt>
                <c:pt idx="4">
                  <c:v>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B1A8-4DBB-A548-A4901FE0EFC1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B1A8-4DBB-A548-A4901FE0EFC1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B1A8-4DBB-A548-A4901FE0EFC1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B1A8-4DBB-A548-A4901FE0EFC1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B1A8-4DBB-A548-A4901FE0EFC1}"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B1A8-4DBB-A548-A4901FE0EF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Лист1!$H$2:$H$6</c:f>
              <c:numCache>
                <c:formatCode>#\ ##0.0</c:formatCode>
                <c:ptCount val="5"/>
                <c:pt idx="0">
                  <c:v>126.00000000000063</c:v>
                </c:pt>
                <c:pt idx="1">
                  <c:v>200.5000000000002</c:v>
                </c:pt>
                <c:pt idx="2">
                  <c:v>40.600000000000321</c:v>
                </c:pt>
                <c:pt idx="3">
                  <c:v>40.299999999999642</c:v>
                </c:pt>
                <c:pt idx="4">
                  <c:v>40.199999999999505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B1A8-4DBB-A548-A4901FE0EF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5959752"/>
        <c:axId val="485951128"/>
        <c:axId val="0"/>
      </c:bar3DChart>
      <c:catAx>
        <c:axId val="485959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51128"/>
        <c:crosses val="autoZero"/>
        <c:auto val="1"/>
        <c:lblAlgn val="ctr"/>
        <c:lblOffset val="100"/>
        <c:noMultiLvlLbl val="0"/>
      </c:catAx>
      <c:valAx>
        <c:axId val="485951128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59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spPr>
            <a:solidFill>
              <a:srgbClr val="60619E"/>
            </a:solidFill>
          </c:spPr>
          <c:invertIfNegative val="0"/>
          <c:dLbls>
            <c:dLbl>
              <c:idx val="0"/>
              <c:layout>
                <c:manualLayout>
                  <c:x val="1.3595994832041344E-2"/>
                  <c:y val="-6.4888046175048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B1-431B-8E6B-08D4B3FFD8A3}"/>
                </c:ext>
              </c:extLst>
            </c:dLbl>
            <c:dLbl>
              <c:idx val="1"/>
              <c:layout>
                <c:manualLayout>
                  <c:x val="8.4876543209876545E-2"/>
                  <c:y val="-1.17411502792114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B1-431B-8E6B-08D4B3FFD8A3}"/>
                </c:ext>
              </c:extLst>
            </c:dLbl>
            <c:dLbl>
              <c:idx val="2"/>
              <c:layout>
                <c:manualLayout>
                  <c:x val="7.8703703703703706E-2"/>
                  <c:y val="4.00290590155197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B1-431B-8E6B-08D4B3FFD8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2018 год факт</c:v>
                </c:pt>
                <c:pt idx="1">
                  <c:v>2019 год план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24928.2</c:v>
                </c:pt>
                <c:pt idx="1">
                  <c:v>31626.400000000001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9B1-431B-8E6B-08D4B3FFD8A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по Московской области (городские округа)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539625322997416E-2"/>
                  <c:y val="-4.6343587188991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9B1-431B-8E6B-08D4B3FFD8A3}"/>
                </c:ext>
              </c:extLst>
            </c:dLbl>
            <c:dLbl>
              <c:idx val="1"/>
              <c:layout>
                <c:manualLayout>
                  <c:x val="3.7037037037037035E-2"/>
                  <c:y val="-2.8908108375633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B1-431B-8E6B-08D4B3FFD8A3}"/>
                </c:ext>
              </c:extLst>
            </c:dLbl>
            <c:dLbl>
              <c:idx val="2"/>
              <c:layout>
                <c:manualLayout>
                  <c:x val="3.0864197530864196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9B1-431B-8E6B-08D4B3FFD8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2018 год факт</c:v>
                </c:pt>
                <c:pt idx="1">
                  <c:v>2019 год план</c:v>
                </c:pt>
              </c:strCache>
            </c:strRef>
          </c:cat>
          <c:val>
            <c:numRef>
              <c:f>Лист1!$C$2:$C$3</c:f>
              <c:numCache>
                <c:formatCode>#\ ##0.0</c:formatCode>
                <c:ptCount val="2"/>
                <c:pt idx="0">
                  <c:v>21108.2</c:v>
                </c:pt>
                <c:pt idx="1">
                  <c:v>21569.5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9B1-431B-8E6B-08D4B3FFD8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5956616"/>
        <c:axId val="485957008"/>
        <c:axId val="0"/>
      </c:bar3DChart>
      <c:catAx>
        <c:axId val="485956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57008"/>
        <c:crosses val="autoZero"/>
        <c:auto val="1"/>
        <c:lblAlgn val="ctr"/>
        <c:lblOffset val="100"/>
        <c:noMultiLvlLbl val="0"/>
      </c:catAx>
      <c:valAx>
        <c:axId val="485957008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5661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65E-4B74-AC00-070D183E9E5A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65E-4B74-AC00-070D183E9E5A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65E-4B74-AC00-070D183E9E5A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5E-4B74-AC00-070D183E9E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(ожидаемые)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585.1</c:v>
                </c:pt>
                <c:pt idx="1">
                  <c:v>1105.0999999999999</c:v>
                </c:pt>
                <c:pt idx="2">
                  <c:v>727.3</c:v>
                </c:pt>
                <c:pt idx="3">
                  <c:v>607.20000000000005</c:v>
                </c:pt>
                <c:pt idx="4">
                  <c:v>1147.7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5E-4B74-AC00-070D183E9E5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65E-4B74-AC00-070D183E9E5A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65E-4B74-AC00-070D183E9E5A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65E-4B74-AC00-070D183E9E5A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65E-4B74-AC00-070D183E9E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(ожидаемые)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2547.1</c:v>
                </c:pt>
                <c:pt idx="1">
                  <c:v>2820</c:v>
                </c:pt>
                <c:pt idx="2">
                  <c:v>3012.3</c:v>
                </c:pt>
                <c:pt idx="3">
                  <c:v>2982.2</c:v>
                </c:pt>
                <c:pt idx="4">
                  <c:v>2956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65E-4B74-AC00-070D183E9E5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65E-4B74-AC00-070D183E9E5A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65E-4B74-AC00-070D183E9E5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65E-4B74-AC00-070D183E9E5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65E-4B74-AC00-070D183E9E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(ожидаемые)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16.2</c:v>
                </c:pt>
                <c:pt idx="1">
                  <c:v>252</c:v>
                </c:pt>
                <c:pt idx="2">
                  <c:v>0</c:v>
                </c:pt>
                <c:pt idx="3">
                  <c:v>0</c:v>
                </c:pt>
                <c:pt idx="4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65E-4B74-AC00-070D183E9E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5949168"/>
        <c:axId val="485958184"/>
        <c:axId val="0"/>
      </c:bar3DChart>
      <c:catAx>
        <c:axId val="4859491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58184"/>
        <c:crosses val="autoZero"/>
        <c:auto val="1"/>
        <c:lblAlgn val="ctr"/>
        <c:lblOffset val="100"/>
        <c:noMultiLvlLbl val="0"/>
      </c:catAx>
      <c:valAx>
        <c:axId val="485958184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491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4E-4"/>
          <c:y val="1.29050701683552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30902041837576533"/>
                  <c:y val="0.1613134617833790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BF0-4976-BBFE-0C917D7A7E32}"/>
                </c:ext>
              </c:extLst>
            </c:dLbl>
            <c:dLbl>
              <c:idx val="1"/>
              <c:layout>
                <c:manualLayout>
                  <c:x val="-0.26838001595910144"/>
                  <c:y val="1.935760525253283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F0-4976-BBFE-0C917D7A7E32}"/>
                </c:ext>
              </c:extLst>
            </c:dLbl>
            <c:dLbl>
              <c:idx val="2"/>
              <c:layout>
                <c:manualLayout>
                  <c:x val="-0.25917841541193221"/>
                  <c:y val="-0.1225981665993752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F0-4976-BBFE-0C917D7A7E32}"/>
                </c:ext>
              </c:extLst>
            </c:dLbl>
            <c:dLbl>
              <c:idx val="3"/>
              <c:layout>
                <c:manualLayout>
                  <c:x val="-0.23924161422639897"/>
                  <c:y val="-0.165615067160559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F0-4976-BBFE-0C917D7A7E32}"/>
                </c:ext>
              </c:extLst>
            </c:dLbl>
            <c:dLbl>
              <c:idx val="4"/>
              <c:layout>
                <c:manualLayout>
                  <c:x val="-0.17636401048740952"/>
                  <c:y val="-0.2581014033671055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BF0-4976-BBFE-0C917D7A7E32}"/>
                </c:ext>
              </c:extLst>
            </c:dLbl>
            <c:dLbl>
              <c:idx val="5"/>
              <c:layout>
                <c:manualLayout>
                  <c:x val="0.28064881668866032"/>
                  <c:y val="-4.946943564536189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BF0-4976-BBFE-0C917D7A7E32}"/>
                </c:ext>
              </c:extLst>
            </c:dLbl>
            <c:dLbl>
              <c:idx val="6"/>
              <c:layout>
                <c:manualLayout>
                  <c:x val="0.27179064595718866"/>
                  <c:y val="-0.1613133771044409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BF0-4976-BBFE-0C917D7A7E32}"/>
                </c:ext>
              </c:extLst>
            </c:dLbl>
            <c:dLbl>
              <c:idx val="7"/>
              <c:layout>
                <c:manualLayout>
                  <c:x val="0.32464611272226324"/>
                  <c:y val="-1.50559151964145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BF0-4976-BBFE-0C917D7A7E32}"/>
                </c:ext>
              </c:extLst>
            </c:dLbl>
            <c:dLbl>
              <c:idx val="8"/>
              <c:layout>
                <c:manualLayout>
                  <c:x val="0.27483562705164294"/>
                  <c:y val="0.163464222132500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BF0-4976-BBFE-0C917D7A7E32}"/>
                </c:ext>
              </c:extLst>
            </c:dLbl>
            <c:dLbl>
              <c:idx val="9"/>
              <c:layout>
                <c:manualLayout>
                  <c:x val="3.9873602371066443E-2"/>
                  <c:y val="0.193576052525329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BF0-4976-BBFE-0C917D7A7E32}"/>
                </c:ext>
              </c:extLst>
            </c:dLbl>
            <c:dLbl>
              <c:idx val="10"/>
              <c:layout>
                <c:manualLayout>
                  <c:x val="-0.15182640902829167"/>
                  <c:y val="0.1591625320763817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BF0-4976-BBFE-0C917D7A7E32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#\ ##0.0</c:formatCode>
                <c:ptCount val="11"/>
                <c:pt idx="0">
                  <c:v>1383.4341999999999</c:v>
                </c:pt>
                <c:pt idx="1">
                  <c:v>84.7</c:v>
                </c:pt>
                <c:pt idx="2">
                  <c:v>612.41959999999995</c:v>
                </c:pt>
                <c:pt idx="3">
                  <c:v>839.22239999999999</c:v>
                </c:pt>
                <c:pt idx="4">
                  <c:v>105.374</c:v>
                </c:pt>
                <c:pt idx="5">
                  <c:v>4600.2317000000003</c:v>
                </c:pt>
                <c:pt idx="6">
                  <c:v>789.18119999999999</c:v>
                </c:pt>
                <c:pt idx="7">
                  <c:v>271.55759999999998</c:v>
                </c:pt>
                <c:pt idx="8">
                  <c:v>210.398</c:v>
                </c:pt>
                <c:pt idx="9">
                  <c:v>67.435000000000002</c:v>
                </c:pt>
                <c:pt idx="10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BF0-4976-BBFE-0C917D7A7E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15"/>
          <c:y val="0.20975015217790388"/>
          <c:w val="0.50028659373616835"/>
          <c:h val="0.73826780826550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431963357905814"/>
                  <c:y val="9.393110378325994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3B70335-3575-460D-991A-6E6DF8B4FD32}" type="CATEGORYNAM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168FE761-CEB9-4C68-B9AC-BCACF2DBB16C}" type="VALU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5CE-4141-842B-C06941DF499C}"/>
                </c:ext>
              </c:extLst>
            </c:dLbl>
            <c:dLbl>
              <c:idx val="1"/>
              <c:layout>
                <c:manualLayout>
                  <c:x val="-0.1841252511904303"/>
                  <c:y val="-0.244614834619541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49241443250137"/>
                      <c:h val="0.313783246213496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5CE-4141-842B-C06941DF499C}"/>
                </c:ext>
              </c:extLst>
            </c:dLbl>
            <c:dLbl>
              <c:idx val="2"/>
              <c:layout>
                <c:manualLayout>
                  <c:x val="0.14288979197815699"/>
                  <c:y val="-0.176190281025685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F5CE-4141-842B-C06941DF499C}"/>
                </c:ext>
              </c:extLst>
            </c:dLbl>
            <c:dLbl>
              <c:idx val="3"/>
              <c:layout>
                <c:manualLayout>
                  <c:x val="0.22129825465911238"/>
                  <c:y val="-0.1457534428094042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1770838750616"/>
                      <c:h val="0.494340086213441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5CE-4141-842B-C06941DF499C}"/>
                </c:ext>
              </c:extLst>
            </c:dLbl>
            <c:dLbl>
              <c:idx val="4"/>
              <c:layout>
                <c:manualLayout>
                  <c:x val="0.21619858850714221"/>
                  <c:y val="0.144147603594849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5CE-4141-842B-C06941DF499C}"/>
                </c:ext>
              </c:extLst>
            </c:dLbl>
            <c:dLbl>
              <c:idx val="5"/>
              <c:layout>
                <c:manualLayout>
                  <c:x val="-0.37181421692003025"/>
                  <c:y val="-7.17722065865081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5CE-4141-842B-C06941DF49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#\ ##0.0_ ;[Red]\-#\ ##0.0\ </c:formatCode>
                <c:ptCount val="6"/>
                <c:pt idx="0">
                  <c:v>4.2</c:v>
                </c:pt>
                <c:pt idx="1">
                  <c:v>12</c:v>
                </c:pt>
                <c:pt idx="2">
                  <c:v>418.4</c:v>
                </c:pt>
                <c:pt idx="3">
                  <c:v>40.4</c:v>
                </c:pt>
                <c:pt idx="4">
                  <c:v>7</c:v>
                </c:pt>
                <c:pt idx="5">
                  <c:v>901.4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CE-4141-842B-C06941DF49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4849191875189203"/>
                  <c:y val="9.568930962046756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06615622023524"/>
                      <c:h val="0.732023218596576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280-4E2E-B838-7E0E298658AB}"/>
                </c:ext>
              </c:extLst>
            </c:dLbl>
            <c:dLbl>
              <c:idx val="1"/>
              <c:layout>
                <c:manualLayout>
                  <c:x val="-0.21684436306179256"/>
                  <c:y val="-0.244007739532192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168011695474651"/>
                      <c:h val="0.56935139224178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280-4E2E-B838-7E0E298658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#\ ##0.0_ ;[Red]\-#\ ##0.0\ </c:formatCode>
                <c:ptCount val="2"/>
                <c:pt idx="0">
                  <c:v>28.3</c:v>
                </c:pt>
                <c:pt idx="1">
                  <c:v>56.4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80-4E2E-B838-7E0E298658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99472465525384"/>
          <c:y val="0.2150354971953182"/>
          <c:w val="0.40704962379047177"/>
          <c:h val="0.770132061201931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594257585939452"/>
                  <c:y val="-0.19641233712940817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37E5F5C-239D-4E97-BC4C-2270931320E7}" type="CATEGORYNAME">
                      <a:rPr lang="ru-RU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1BFDE1C-ECF9-4F60-9217-5D4A9300D8BD}" type="VALUE">
                      <a:rPr lang="ru-RU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522161581537741"/>
                      <c:h val="0.27863559729428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8E7-48BE-BCB4-8640A209BA7B}"/>
                </c:ext>
              </c:extLst>
            </c:dLbl>
            <c:dLbl>
              <c:idx val="1"/>
              <c:layout>
                <c:manualLayout>
                  <c:x val="0.3312729095399578"/>
                  <c:y val="-6.19190216209522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026890097448995"/>
                      <c:h val="0.229100379997523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8E7-48BE-BCB4-8640A209BA7B}"/>
                </c:ext>
              </c:extLst>
            </c:dLbl>
            <c:dLbl>
              <c:idx val="2"/>
              <c:layout>
                <c:manualLayout>
                  <c:x val="-0.33842277839506879"/>
                  <c:y val="-2.68315760357459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8E7-48BE-BCB4-8640A209BA7B}"/>
                </c:ext>
              </c:extLst>
            </c:dLbl>
            <c:dLbl>
              <c:idx val="3"/>
              <c:layout>
                <c:manualLayout>
                  <c:x val="-5.958127089221503E-2"/>
                  <c:y val="-0.21258864089860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8E7-48BE-BCB4-8640A209BA7B}"/>
                </c:ext>
              </c:extLst>
            </c:dLbl>
            <c:dLbl>
              <c:idx val="4"/>
              <c:layout>
                <c:manualLayout>
                  <c:x val="-0.34199757207902132"/>
                  <c:y val="-0.1568615214397456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38E7-48BE-BCB4-8640A209BA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Связь и информатика</c:v>
                </c:pt>
                <c:pt idx="4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2.1</c:v>
                </c:pt>
                <c:pt idx="1">
                  <c:v>95.4</c:v>
                </c:pt>
                <c:pt idx="2">
                  <c:v>474.3</c:v>
                </c:pt>
                <c:pt idx="3">
                  <c:v>16.100000000000001</c:v>
                </c:pt>
                <c:pt idx="4">
                  <c:v>24.5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8E7-48BE-BCB4-8640A209BA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10264963680481"/>
          <c:y val="0.17636929230085546"/>
          <c:w val="0.47528097015544973"/>
          <c:h val="0.7751291523164097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1212714303673861"/>
                  <c:y val="-0.192197305712470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523-4EE5-BB5F-03525BE17BB7}"/>
                </c:ext>
              </c:extLst>
            </c:dLbl>
            <c:dLbl>
              <c:idx val="1"/>
              <c:layout>
                <c:manualLayout>
                  <c:x val="0.24134745262222318"/>
                  <c:y val="9.66164015964038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523-4EE5-BB5F-03525BE17BB7}"/>
                </c:ext>
              </c:extLst>
            </c:dLbl>
            <c:dLbl>
              <c:idx val="2"/>
              <c:layout>
                <c:manualLayout>
                  <c:x val="-0.19029318379829141"/>
                  <c:y val="-0.488407270986984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2523-4EE5-BB5F-03525BE17B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62.8</c:v>
                </c:pt>
                <c:pt idx="1">
                  <c:v>192.8</c:v>
                </c:pt>
                <c:pt idx="2">
                  <c:v>583.6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23-4EE5-BB5F-03525BE17B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08122157244964E-2"/>
                  <c:y val="-0.339530247934030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38-4C10-A28F-DA6015423926}"/>
                </c:ext>
              </c:extLst>
            </c:dLbl>
            <c:dLbl>
              <c:idx val="1"/>
              <c:layout>
                <c:manualLayout>
                  <c:x val="2.3797920727745288E-2"/>
                  <c:y val="-0.381620526199733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38-4C10-A28F-DA6015423926}"/>
                </c:ext>
              </c:extLst>
            </c:dLbl>
            <c:dLbl>
              <c:idx val="2"/>
              <c:layout>
                <c:manualLayout>
                  <c:x val="1.2345679012345739E-2"/>
                  <c:y val="-0.3928448802707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38-4C10-A28F-DA6015423926}"/>
                </c:ext>
              </c:extLst>
            </c:dLbl>
            <c:dLbl>
              <c:idx val="3"/>
              <c:layout>
                <c:manualLayout>
                  <c:x val="1.0640025990903183E-2"/>
                  <c:y val="-0.373202426357092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38-4C10-A28F-DA6015423926}"/>
                </c:ext>
              </c:extLst>
            </c:dLbl>
            <c:dLbl>
              <c:idx val="4"/>
              <c:layout>
                <c:manualLayout>
                  <c:x val="1.1371020142949967E-3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38-4C10-A28F-DA6015423926}"/>
                </c:ext>
              </c:extLst>
            </c:dLbl>
            <c:dLbl>
              <c:idx val="5"/>
              <c:layout>
                <c:manualLayout>
                  <c:x val="9.2592592592593784E-3"/>
                  <c:y val="-0.43212912525558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38-4C10-A28F-DA60154239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2017 год </c:v>
                </c:pt>
                <c:pt idx="1">
                  <c:v>2018 год </c:v>
                </c:pt>
                <c:pt idx="2">
                  <c:v>2019 год оценка</c:v>
                </c:pt>
                <c:pt idx="3">
                  <c:v>2020 год прогноз</c:v>
                </c:pt>
                <c:pt idx="4">
                  <c:v>2021 год прогноз</c:v>
                </c:pt>
                <c:pt idx="5">
                  <c:v>2022 год 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58909.1</c:v>
                </c:pt>
                <c:pt idx="1">
                  <c:v>65288.4</c:v>
                </c:pt>
                <c:pt idx="2">
                  <c:v>68934.100000000006</c:v>
                </c:pt>
                <c:pt idx="3">
                  <c:v>73252.800000000003</c:v>
                </c:pt>
                <c:pt idx="4">
                  <c:v>78263.899999999994</c:v>
                </c:pt>
                <c:pt idx="5">
                  <c:v>84036.6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538-4C10-A28F-DA60154239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98480928"/>
        <c:axId val="598481320"/>
        <c:axId val="0"/>
      </c:bar3DChart>
      <c:catAx>
        <c:axId val="598480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98481320"/>
        <c:crosses val="autoZero"/>
        <c:auto val="1"/>
        <c:lblAlgn val="ctr"/>
        <c:lblOffset val="100"/>
        <c:noMultiLvlLbl val="0"/>
      </c:catAx>
      <c:valAx>
        <c:axId val="598481320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984809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660D-47E3-AD08-EE7B9A5AE467}"/>
              </c:ext>
            </c:extLst>
          </c:dPt>
          <c:dLbls>
            <c:dLbl>
              <c:idx val="0"/>
              <c:layout>
                <c:manualLayout>
                  <c:x val="0.37996007355586126"/>
                  <c:y val="-0.49880267560107311"/>
                </c:manualLayout>
              </c:layout>
              <c:spPr/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0799782309504"/>
                      <c:h val="0.267886464338222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60D-47E3-AD08-EE7B9A5AE4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Охрана объектов растительного и животного мира  и среды их обитания</c:v>
                </c:pt>
              </c:strCache>
            </c:strRef>
          </c:cat>
          <c:val>
            <c:numRef>
              <c:f>Лист1!$B$2</c:f>
              <c:numCache>
                <c:formatCode>#\ ##0.0_ ;[Red]\-#\ ##0.0\ </c:formatCode>
                <c:ptCount val="1"/>
                <c:pt idx="0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0D-47E3-AD08-EE7B9A5AE4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99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46122377273923"/>
          <c:y val="0.32545045499994973"/>
          <c:w val="0.51731242251632903"/>
          <c:h val="0.640910100897880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5106594501087182"/>
                  <c:y val="1.924028643282059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D3-471F-94B3-09DD6A0C80E0}"/>
                </c:ext>
              </c:extLst>
            </c:dLbl>
            <c:dLbl>
              <c:idx val="1"/>
              <c:layout>
                <c:manualLayout>
                  <c:x val="-0.25106604691278966"/>
                  <c:y val="-7.85645029340174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31984158735468"/>
                      <c:h val="0.327084869357950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2D3-471F-94B3-09DD6A0C80E0}"/>
                </c:ext>
              </c:extLst>
            </c:dLbl>
            <c:dLbl>
              <c:idx val="2"/>
              <c:layout>
                <c:manualLayout>
                  <c:x val="-0.29247888439410852"/>
                  <c:y val="-0.171559220692650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943681255692496"/>
                      <c:h val="0.248520366423932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2D3-471F-94B3-09DD6A0C80E0}"/>
                </c:ext>
              </c:extLst>
            </c:dLbl>
            <c:dLbl>
              <c:idx val="3"/>
              <c:layout>
                <c:manualLayout>
                  <c:x val="-3.7530476316058159E-2"/>
                  <c:y val="-0.25732570118471687"/>
                </c:manualLayout>
              </c:layout>
              <c:tx>
                <c:rich>
                  <a:bodyPr/>
                  <a:lstStyle/>
                  <a:p>
                    <a:fld id="{F3F57B3C-AC4C-4636-B8C2-13FD208B0514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883087114522879"/>
                      <c:h val="0.30463786851965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2D3-471F-94B3-09DD6A0C80E0}"/>
                </c:ext>
              </c:extLst>
            </c:dLbl>
            <c:dLbl>
              <c:idx val="4"/>
              <c:layout>
                <c:manualLayout>
                  <c:x val="0.16474670073696332"/>
                  <c:y val="-0.2772694832711521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5256879449421"/>
                      <c:h val="0.2308834371938471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72D3-471F-94B3-09DD6A0C80E0}"/>
                </c:ext>
              </c:extLst>
            </c:dLbl>
            <c:dLbl>
              <c:idx val="5"/>
              <c:layout>
                <c:manualLayout>
                  <c:x val="0.40636442846494736"/>
                  <c:y val="-0.2471394428064413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2D3-471F-94B3-09DD6A0C80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Профессиональная подготовка, переподготовка и повышение квалификации</c:v>
                </c:pt>
                <c:pt idx="4">
                  <c:v>Молодежная политика и оздоровление детей</c:v>
                </c:pt>
                <c:pt idx="5">
                  <c:v>Другие вопросы в области образования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1548.4</c:v>
                </c:pt>
                <c:pt idx="1">
                  <c:v>2576</c:v>
                </c:pt>
                <c:pt idx="2">
                  <c:v>340.7</c:v>
                </c:pt>
                <c:pt idx="3">
                  <c:v>0</c:v>
                </c:pt>
                <c:pt idx="4">
                  <c:v>38.6</c:v>
                </c:pt>
                <c:pt idx="5">
                  <c:v>96.5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2D3-471F-94B3-09DD6A0C80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00625355941443"/>
          <c:y val="0.27886404094635481"/>
          <c:w val="0.50183838432366357"/>
          <c:h val="0.6477216355805434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8775818118934903"/>
                  <c:y val="-0.450399245045124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13593551333803"/>
                      <c:h val="0.3461760062835395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F2-4173-95C2-4F4FD8A54E20}"/>
                </c:ext>
              </c:extLst>
            </c:dLbl>
            <c:dLbl>
              <c:idx val="1"/>
              <c:layout>
                <c:manualLayout>
                  <c:x val="0.29162511185487872"/>
                  <c:y val="-3.89653087641424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573403334510592"/>
                      <c:h val="0.633288807703536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2F2-4173-95C2-4F4FD8A54E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 </c:v>
                </c:pt>
                <c:pt idx="1">
                  <c:v>Другие вопросы  в области культуры, кинематографии 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762.4</c:v>
                </c:pt>
                <c:pt idx="1">
                  <c:v>26.8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F2-4173-95C2-4F4FD8A54E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61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13066909703076"/>
          <c:y val="0.21926993096863123"/>
          <c:w val="0.45672797184493641"/>
          <c:h val="0.728295955104087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0272347490483548"/>
                  <c:y val="-0.197819611634743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53820834546749"/>
                      <c:h val="0.28876896561042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2A2-4F14-B9D5-48FD19D83704}"/>
                </c:ext>
              </c:extLst>
            </c:dLbl>
            <c:dLbl>
              <c:idx val="1"/>
              <c:layout>
                <c:manualLayout>
                  <c:x val="0.24744353600916971"/>
                  <c:y val="2.8600425778517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A2-4F14-B9D5-48FD19D83704}"/>
                </c:ext>
              </c:extLst>
            </c:dLbl>
            <c:dLbl>
              <c:idx val="2"/>
              <c:layout>
                <c:manualLayout>
                  <c:x val="-0.24217867628693751"/>
                  <c:y val="-0.307454577119058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920531201452574"/>
                      <c:h val="0.35550329242696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2A2-4F14-B9D5-48FD19D837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111.8</c:v>
                </c:pt>
                <c:pt idx="2">
                  <c:v>142.80000000000001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A2-4F14-B9D5-48FD19D837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1C01-47EE-9F8A-C54900A3CF70}"/>
              </c:ext>
            </c:extLst>
          </c:dPt>
          <c:dLbls>
            <c:dLbl>
              <c:idx val="0"/>
              <c:layout>
                <c:manualLayout>
                  <c:x val="2.7028080120572924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798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398" b="1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210,4</a:t>
                    </a:r>
                    <a:r>
                      <a:rPr lang="en-US" sz="2398" b="0" i="0" u="none" strike="noStrike" baseline="0">
                        <a:solidFill>
                          <a:srgbClr val="000000"/>
                        </a:solidFill>
                        <a:latin typeface="Calibri"/>
                        <a:cs typeface="Calibri"/>
                      </a:rPr>
                      <a:t>  </a:t>
                    </a:r>
                    <a:r>
                      <a:rPr lang="en-US" sz="1798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01-47EE-9F8A-C54900A3CF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8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#\ ##0.0_ ;[Red]\-#\ ##0.0\ </c:formatCode>
                <c:ptCount val="1"/>
                <c:pt idx="0">
                  <c:v>232.5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01-47EE-9F8A-C54900A3CF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65"/>
          <c:h val="0.7266275969336745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C31C-44E9-B3E2-8F3409E2F43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C31C-44E9-B3E2-8F3409E2F43F}"/>
              </c:ext>
            </c:extLst>
          </c:dPt>
          <c:dLbls>
            <c:dLbl>
              <c:idx val="0"/>
              <c:layout>
                <c:manualLayout>
                  <c:x val="0.23852543867545264"/>
                  <c:y val="-6.747494926096335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31C-44E9-B3E2-8F3409E2F43F}"/>
                </c:ext>
              </c:extLst>
            </c:dLbl>
            <c:dLbl>
              <c:idx val="1"/>
              <c:layout>
                <c:manualLayout>
                  <c:x val="-0.29838732132204521"/>
                  <c:y val="-0.202424847782890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8341127091918"/>
                      <c:h val="0.396415326908159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31C-44E9-B3E2-8F3409E2F4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#\ ##0.0_ ;[Red]\-#\ ##0.0\ </c:formatCode>
                <c:ptCount val="2"/>
                <c:pt idx="0">
                  <c:v>14</c:v>
                </c:pt>
                <c:pt idx="1">
                  <c:v>53.4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1C-44E9-B3E2-8F3409E2F4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7716.1764000000003</c:v>
                </c:pt>
                <c:pt idx="1">
                  <c:v>10025.3194</c:v>
                </c:pt>
                <c:pt idx="2">
                  <c:v>9069.864874500001</c:v>
                </c:pt>
                <c:pt idx="3">
                  <c:v>8486.7614145000007</c:v>
                </c:pt>
                <c:pt idx="4">
                  <c:v>8990.6138145000004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D3-403D-8937-056136CB2F1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30.9757</c:v>
                </c:pt>
                <c:pt idx="1">
                  <c:v>97.721899999999991</c:v>
                </c:pt>
                <c:pt idx="2">
                  <c:v>29.4255</c:v>
                </c:pt>
                <c:pt idx="3">
                  <c:v>30.185500000000001</c:v>
                </c:pt>
                <c:pt idx="4">
                  <c:v>30.185500000000001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D3-403D-8937-056136CB2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5962496"/>
        <c:axId val="485963672"/>
        <c:axId val="0"/>
      </c:bar3DChart>
      <c:catAx>
        <c:axId val="485962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63672"/>
        <c:crosses val="autoZero"/>
        <c:auto val="1"/>
        <c:lblAlgn val="ctr"/>
        <c:lblOffset val="100"/>
        <c:noMultiLvlLbl val="0"/>
      </c:catAx>
      <c:valAx>
        <c:axId val="485963672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62496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7FF-4343-9804-A8A6F5E416F3}"/>
                </c:ext>
              </c:extLst>
            </c:dLbl>
            <c:dLbl>
              <c:idx val="1"/>
              <c:layout>
                <c:manualLayout>
                  <c:x val="1.4051332033788173E-2"/>
                  <c:y val="-0.263767128402757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FF-4343-9804-A8A6F5E416F3}"/>
                </c:ext>
              </c:extLst>
            </c:dLbl>
            <c:dLbl>
              <c:idx val="2"/>
              <c:layout>
                <c:manualLayout>
                  <c:x val="1.0721247563352826E-2"/>
                  <c:y val="-0.238512828874833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7FF-4343-9804-A8A6F5E416F3}"/>
                </c:ext>
              </c:extLst>
            </c:dLbl>
            <c:dLbl>
              <c:idx val="3"/>
              <c:layout>
                <c:manualLayout>
                  <c:x val="1.5513320337881741E-2"/>
                  <c:y val="-0.300245561054202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7FF-4343-9804-A8A6F5E416F3}"/>
                </c:ext>
              </c:extLst>
            </c:dLbl>
            <c:dLbl>
              <c:idx val="4"/>
              <c:layout>
                <c:manualLayout>
                  <c:x val="1.2508122157244964E-2"/>
                  <c:y val="-0.31708176073948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7FF-4343-9804-A8A6F5E416F3}"/>
                </c:ext>
              </c:extLst>
            </c:dLbl>
            <c:dLbl>
              <c:idx val="5"/>
              <c:layout>
                <c:manualLayout>
                  <c:x val="1.2508122157245083E-2"/>
                  <c:y val="-0.29182746121156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7FF-4343-9804-A8A6F5E416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2017 год</c:v>
                </c:pt>
                <c:pt idx="1">
                  <c:v>2018 год </c:v>
                </c:pt>
                <c:pt idx="2">
                  <c:v>2019 год оценка</c:v>
                </c:pt>
                <c:pt idx="3">
                  <c:v>2020 год прогноз</c:v>
                </c:pt>
                <c:pt idx="4">
                  <c:v>2021  год прогноз</c:v>
                </c:pt>
                <c:pt idx="5">
                  <c:v>2022 год  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591.49</c:v>
                </c:pt>
                <c:pt idx="1">
                  <c:v>268.94</c:v>
                </c:pt>
                <c:pt idx="2">
                  <c:v>233.5</c:v>
                </c:pt>
                <c:pt idx="3">
                  <c:v>350.8</c:v>
                </c:pt>
                <c:pt idx="4">
                  <c:v>325.2</c:v>
                </c:pt>
                <c:pt idx="5">
                  <c:v>316.7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7FF-4343-9804-A8A6F5E416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98480144"/>
        <c:axId val="492083408"/>
        <c:axId val="0"/>
      </c:bar3DChart>
      <c:catAx>
        <c:axId val="598480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2083408"/>
        <c:crosses val="autoZero"/>
        <c:auto val="1"/>
        <c:lblAlgn val="ctr"/>
        <c:lblOffset val="100"/>
        <c:noMultiLvlLbl val="0"/>
      </c:catAx>
      <c:valAx>
        <c:axId val="492083408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98480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B21-4641-8D6A-1A710029041E}"/>
                </c:ext>
              </c:extLst>
            </c:dLbl>
            <c:dLbl>
              <c:idx val="1"/>
              <c:layout>
                <c:manualLayout>
                  <c:x val="1.0802469135802469E-2"/>
                  <c:y val="-0.43774141276484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21-4641-8D6A-1A710029041E}"/>
                </c:ext>
              </c:extLst>
            </c:dLbl>
            <c:dLbl>
              <c:idx val="2"/>
              <c:layout>
                <c:manualLayout>
                  <c:x val="1.3970110461338591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B21-4641-8D6A-1A710029041E}"/>
                </c:ext>
              </c:extLst>
            </c:dLbl>
            <c:dLbl>
              <c:idx val="3"/>
              <c:layout>
                <c:manualLayout>
                  <c:x val="1.3888888888888888E-2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21-4641-8D6A-1A710029041E}"/>
                </c:ext>
              </c:extLst>
            </c:dLbl>
            <c:dLbl>
              <c:idx val="4"/>
              <c:layout>
                <c:manualLayout>
                  <c:x val="9.2592592592592587E-3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B21-4641-8D6A-1A710029041E}"/>
                </c:ext>
              </c:extLst>
            </c:dLbl>
            <c:dLbl>
              <c:idx val="5"/>
              <c:layout>
                <c:manualLayout>
                  <c:x val="9.2592592592592587E-3"/>
                  <c:y val="-0.44896532494086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21-4641-8D6A-1A71002904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2017 год</c:v>
                </c:pt>
                <c:pt idx="1">
                  <c:v>2018 год </c:v>
                </c:pt>
                <c:pt idx="2">
                  <c:v>2019 год оценка</c:v>
                </c:pt>
                <c:pt idx="3">
                  <c:v>2020  год прогноз</c:v>
                </c:pt>
                <c:pt idx="4">
                  <c:v>2021 год прогноз</c:v>
                </c:pt>
                <c:pt idx="5">
                  <c:v>2022 год 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41.23</c:v>
                </c:pt>
                <c:pt idx="1">
                  <c:v>42.71</c:v>
                </c:pt>
                <c:pt idx="2">
                  <c:v>42.7</c:v>
                </c:pt>
                <c:pt idx="3">
                  <c:v>43.22</c:v>
                </c:pt>
                <c:pt idx="4">
                  <c:v>43.63</c:v>
                </c:pt>
                <c:pt idx="5">
                  <c:v>44.04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B21-4641-8D6A-1A71002904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98022008"/>
        <c:axId val="492079304"/>
        <c:axId val="0"/>
      </c:bar3DChart>
      <c:catAx>
        <c:axId val="5980220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2079304"/>
        <c:crosses val="autoZero"/>
        <c:auto val="1"/>
        <c:lblAlgn val="ctr"/>
        <c:lblOffset val="100"/>
        <c:noMultiLvlLbl val="0"/>
      </c:catAx>
      <c:valAx>
        <c:axId val="492079304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98022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838481714592098E-2"/>
          <c:y val="2.7024044112057725E-2"/>
          <c:w val="0.79675193094487073"/>
          <c:h val="0.788147808138277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1A-4278-9FA5-A11C5F04E774}"/>
                </c:ext>
              </c:extLst>
            </c:dLbl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E1A-4278-9FA5-A11C5F04E774}"/>
                </c:ext>
              </c:extLst>
            </c:dLbl>
            <c:dLbl>
              <c:idx val="2"/>
              <c:layout>
                <c:manualLayout>
                  <c:x val="-3.374021244016371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E1A-4278-9FA5-A11C5F04E774}"/>
                </c:ext>
              </c:extLst>
            </c:dLbl>
            <c:dLbl>
              <c:idx val="3"/>
              <c:layout>
                <c:manualLayout>
                  <c:x val="-5.2143964680252917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E1A-4278-9FA5-A11C5F04E774}"/>
                </c:ext>
              </c:extLst>
            </c:dLbl>
            <c:dLbl>
              <c:idx val="4"/>
              <c:layout>
                <c:manualLayout>
                  <c:x val="-1.68701062200818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E1A-4278-9FA5-A11C5F04E7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исполнение</c:v>
                </c:pt>
                <c:pt idx="1">
                  <c:v>2019 год план</c:v>
                </c:pt>
                <c:pt idx="2">
                  <c:v>2020 год план</c:v>
                </c:pt>
                <c:pt idx="3">
                  <c:v>2021 год план</c:v>
                </c:pt>
                <c:pt idx="4">
                  <c:v>2022 год план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8020.3</c:v>
                </c:pt>
                <c:pt idx="1">
                  <c:v>9553.7999999999993</c:v>
                </c:pt>
                <c:pt idx="2">
                  <c:v>8634.9</c:v>
                </c:pt>
                <c:pt idx="3">
                  <c:v>8965.7999999999993</c:v>
                </c:pt>
                <c:pt idx="4">
                  <c:v>9570.6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E1A-4278-9FA5-A11C5F04E77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475734580215698E-2"/>
                  <c:y val="-2.127236626978121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E1A-4278-9FA5-A11C5F04E774}"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E1A-4278-9FA5-A11C5F04E774}"/>
                </c:ext>
              </c:extLst>
            </c:dLbl>
            <c:dLbl>
              <c:idx val="2"/>
              <c:layout>
                <c:manualLayout>
                  <c:x val="-5.6233037791421636E-17"/>
                  <c:y val="-2.5527134411965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E1A-4278-9FA5-A11C5F04E774}"/>
                </c:ext>
              </c:extLst>
            </c:dLbl>
            <c:dLbl>
              <c:idx val="3"/>
              <c:layout>
                <c:manualLayout>
                  <c:x val="1.6870106220081827E-2"/>
                  <c:y val="-1.3923891497435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E1A-4278-9FA5-A11C5F04E774}"/>
                </c:ext>
              </c:extLst>
            </c:dLbl>
            <c:dLbl>
              <c:idx val="4"/>
              <c:layout>
                <c:manualLayout>
                  <c:x val="3.2206566420156214E-2"/>
                  <c:y val="5.318091567445303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E1A-4278-9FA5-A11C5F04E7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исполнение</c:v>
                </c:pt>
                <c:pt idx="1">
                  <c:v>2019 год план</c:v>
                </c:pt>
                <c:pt idx="2">
                  <c:v>2020 год план</c:v>
                </c:pt>
                <c:pt idx="3">
                  <c:v>2021 год план</c:v>
                </c:pt>
                <c:pt idx="4">
                  <c:v>2022 год план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8517.7999999999993</c:v>
                </c:pt>
                <c:pt idx="1">
                  <c:v>10123.1</c:v>
                </c:pt>
                <c:pt idx="2">
                  <c:v>9069.9</c:v>
                </c:pt>
                <c:pt idx="3">
                  <c:v>9075.7999999999993</c:v>
                </c:pt>
                <c:pt idx="4">
                  <c:v>9670.6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E1A-4278-9FA5-A11C5F04E77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9076672640238038E-2"/>
                  <c:y val="4.8733802969260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E1A-4278-9FA5-A11C5F04E774}"/>
                </c:ext>
              </c:extLst>
            </c:dLbl>
            <c:dLbl>
              <c:idx val="1"/>
              <c:layout>
                <c:manualLayout>
                  <c:x val="5.6744902740275237E-2"/>
                  <c:y val="5.3374917406837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E1A-4278-9FA5-A11C5F04E774}"/>
                </c:ext>
              </c:extLst>
            </c:dLbl>
            <c:dLbl>
              <c:idx val="2"/>
              <c:layout>
                <c:manualLayout>
                  <c:x val="5.6744902740275237E-2"/>
                  <c:y val="3.7130377326495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E1A-4278-9FA5-A11C5F04E774}"/>
                </c:ext>
              </c:extLst>
            </c:dLbl>
            <c:dLbl>
              <c:idx val="3"/>
              <c:layout>
                <c:manualLayout>
                  <c:x val="4.9076672640237927E-2"/>
                  <c:y val="1.8565371391482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E1A-4278-9FA5-A11C5F04E774}"/>
                </c:ext>
              </c:extLst>
            </c:dLbl>
            <c:dLbl>
              <c:idx val="4"/>
              <c:layout>
                <c:manualLayout>
                  <c:x val="5.5211256720267797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E1A-4278-9FA5-A11C5F04E7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исполнение</c:v>
                </c:pt>
                <c:pt idx="1">
                  <c:v>2019 год план</c:v>
                </c:pt>
                <c:pt idx="2">
                  <c:v>2020 год план</c:v>
                </c:pt>
                <c:pt idx="3">
                  <c:v>2021 год план</c:v>
                </c:pt>
                <c:pt idx="4">
                  <c:v>2022 год план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-497.49999999999909</c:v>
                </c:pt>
                <c:pt idx="1">
                  <c:v>-569.30000000000109</c:v>
                </c:pt>
                <c:pt idx="2">
                  <c:v>-435</c:v>
                </c:pt>
                <c:pt idx="3">
                  <c:v>-110</c:v>
                </c:pt>
                <c:pt idx="4">
                  <c:v>-100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E1A-4278-9FA5-A11C5F04E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5951520"/>
        <c:axId val="485955440"/>
        <c:axId val="0"/>
      </c:bar3DChart>
      <c:catAx>
        <c:axId val="485951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55440"/>
        <c:crossesAt val="0"/>
        <c:auto val="1"/>
        <c:lblAlgn val="ctr"/>
        <c:lblOffset val="100"/>
        <c:noMultiLvlLbl val="0"/>
      </c:catAx>
      <c:valAx>
        <c:axId val="485955440"/>
        <c:scaling>
          <c:orientation val="minMax"/>
          <c:max val="10500"/>
          <c:min val="-65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51520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01.01.2021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01.01.2021</c:v>
                </c:pt>
              </c:strCache>
            </c:strRef>
          </c:tx>
          <c:dLbls>
            <c:dLbl>
              <c:idx val="0"/>
              <c:layout>
                <c:manualLayout>
                  <c:x val="0.24074080149703508"/>
                  <c:y val="-8.13747441980290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383-4EF1-9549-28E47903542B}"/>
                </c:ext>
              </c:extLst>
            </c:dLbl>
            <c:dLbl>
              <c:idx val="1"/>
              <c:layout>
                <c:manualLayout>
                  <c:x val="-0.21450617283950618"/>
                  <c:y val="0.105226358506766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383-4EF1-9549-28E47903542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Муниципальные гарантии</c:v>
                </c:pt>
                <c:pt idx="1">
                  <c:v>Коммерческий кредит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696.6</c:v>
                </c:pt>
                <c:pt idx="1">
                  <c:v>1166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83-4EF1-9549-28E4790354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95309614076025E-2"/>
          <c:y val="2.5889094295537825E-2"/>
          <c:w val="0.87737666472246523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4379.1000000000004</c:v>
                </c:pt>
                <c:pt idx="1">
                  <c:v>5376.8</c:v>
                </c:pt>
                <c:pt idx="2">
                  <c:v>4895.3</c:v>
                </c:pt>
                <c:pt idx="3">
                  <c:v>5376.4</c:v>
                </c:pt>
                <c:pt idx="4">
                  <c:v>5464.4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80-4AB2-8AB3-20FB7CF04A2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3149</c:v>
                </c:pt>
                <c:pt idx="1">
                  <c:v>4176.8999999999996</c:v>
                </c:pt>
                <c:pt idx="2">
                  <c:v>3739.6</c:v>
                </c:pt>
                <c:pt idx="3">
                  <c:v>3589.4</c:v>
                </c:pt>
                <c:pt idx="4">
                  <c:v>4106.2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80-4AB2-8AB3-20FB7CF04A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2080088"/>
        <c:axId val="492078520"/>
        <c:axId val="0"/>
      </c:bar3DChart>
      <c:catAx>
        <c:axId val="4920800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2078520"/>
        <c:crosses val="autoZero"/>
        <c:auto val="1"/>
        <c:lblAlgn val="ctr"/>
        <c:lblOffset val="100"/>
        <c:noMultiLvlLbl val="0"/>
      </c:catAx>
      <c:valAx>
        <c:axId val="492078520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2080088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713072324292797"/>
          <c:y val="6.7292095197759833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5416197142116483"/>
                  <c:y val="-0.191200316083691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92041625004629"/>
                      <c:h val="0.544852784411753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C17-43A4-A21D-914AD3D3E132}"/>
                </c:ext>
              </c:extLst>
            </c:dLbl>
            <c:dLbl>
              <c:idx val="1"/>
              <c:layout>
                <c:manualLayout>
                  <c:x val="-0.21802663690442187"/>
                  <c:y val="-2.30202685896613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460832394284232"/>
                      <c:h val="0.444152353904200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C17-43A4-A21D-914AD3D3E1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4895.3</c:v>
                </c:pt>
                <c:pt idx="1">
                  <c:v>3739.6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17-43A4-A21D-914AD3D3E1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8684694756138207"/>
                  <c:y val="-3.35741383608032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436951449838904"/>
                      <c:h val="0.404120410619942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A83-4CCB-9EAF-78D30F92BA0B}"/>
                </c:ext>
              </c:extLst>
            </c:dLbl>
            <c:dLbl>
              <c:idx val="1"/>
              <c:layout>
                <c:manualLayout>
                  <c:x val="0.15665523275191631"/>
                  <c:y val="-0.1984737784451888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A83-4CCB-9EAF-78D30F92BA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4254</c:v>
                </c:pt>
                <c:pt idx="1">
                  <c:v>641.29999999999995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83-4CCB-9EAF-78D30F92BA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0.45625</cdr:x>
      <cdr:y>0.44548</cdr:y>
    </cdr:from>
    <cdr:to>
      <cdr:x>0.56736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54760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1 862,6 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0.70125</cdr:x>
      <cdr:y>0.41447</cdr:y>
    </cdr:from>
    <cdr:to>
      <cdr:x>0.78875</cdr:x>
      <cdr:y>0.52584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770984" y="1875854"/>
          <a:ext cx="720089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0.78987</cdr:x>
      <cdr:y>0.41447</cdr:y>
    </cdr:from>
    <cdr:to>
      <cdr:x>0.95611</cdr:x>
      <cdr:y>0.41447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500355" y="1875854"/>
          <a:ext cx="136808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0.03626</cdr:x>
      <cdr:y>0.81221</cdr:y>
    </cdr:from>
    <cdr:to>
      <cdr:x>0.255</cdr:x>
      <cdr:y>0.81221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98376" y="3676054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0.255</cdr:x>
      <cdr:y>0.73267</cdr:y>
    </cdr:from>
    <cdr:to>
      <cdr:x>0.33375</cdr:x>
      <cdr:y>0.81221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98576" y="3316014"/>
          <a:ext cx="64807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0.20185</cdr:x>
      <cdr:y>0.77103</cdr:y>
    </cdr:from>
    <cdr:to>
      <cdr:x>0.32346</cdr:x>
      <cdr:y>0.88576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075604" y="2372143"/>
          <a:ext cx="648072" cy="35298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0.02618</cdr:x>
      <cdr:y>0.88805</cdr:y>
    </cdr:from>
    <cdr:to>
      <cdr:x>0.20185</cdr:x>
      <cdr:y>0.88805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39500" y="2732183"/>
          <a:ext cx="93611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0.41431</cdr:x>
      <cdr:y>0.46168</cdr:y>
    </cdr:from>
    <cdr:to>
      <cdr:x>0.59571</cdr:x>
      <cdr:y>0.76595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07791" y="1420415"/>
          <a:ext cx="966652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612,4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0.66128</cdr:x>
      <cdr:y>0.1625</cdr:y>
    </cdr:from>
    <cdr:to>
      <cdr:x>0.80993</cdr:x>
      <cdr:y>0.1625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523876" y="499935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0.29644</cdr:x>
      <cdr:y>0.1859</cdr:y>
    </cdr:from>
    <cdr:to>
      <cdr:x>0.46021</cdr:x>
      <cdr:y>0.18802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V="1">
          <a:off x="1579660" y="571943"/>
          <a:ext cx="872704" cy="652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0.03969</cdr:x>
      <cdr:y>0.27952</cdr:y>
    </cdr:from>
    <cdr:to>
      <cdr:x>0.24238</cdr:x>
      <cdr:y>0.2846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11508" y="859975"/>
          <a:ext cx="1080102" cy="1562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0.23605</cdr:x>
      <cdr:y>0.27859</cdr:y>
    </cdr:from>
    <cdr:to>
      <cdr:x>0.43156</cdr:x>
      <cdr:y>0.27952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257883" y="857098"/>
          <a:ext cx="1041857" cy="287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0.1625</cdr:y>
    </cdr:from>
    <cdr:to>
      <cdr:x>0.65692</cdr:x>
      <cdr:y>0.25612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2664419" y="499935"/>
          <a:ext cx="836206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0.45859</cdr:x>
      <cdr:y>0.1859</cdr:y>
    </cdr:from>
    <cdr:to>
      <cdr:x>0.4721</cdr:x>
      <cdr:y>0.23271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443756" y="571943"/>
          <a:ext cx="72008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0.59211</cdr:x>
      <cdr:y>0.21535</cdr:y>
    </cdr:from>
    <cdr:to>
      <cdr:x>0.7956</cdr:x>
      <cdr:y>0.32306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3240360" y="604782"/>
          <a:ext cx="1113658" cy="3024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0.78827</cdr:x>
      <cdr:y>0.21795</cdr:y>
    </cdr:from>
    <cdr:to>
      <cdr:x>0.96578</cdr:x>
      <cdr:y>0.21795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13870" y="612068"/>
          <a:ext cx="97144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0.35503</cdr:x>
      <cdr:y>0.43533</cdr:y>
    </cdr:from>
    <cdr:to>
      <cdr:x>0.56534</cdr:x>
      <cdr:y>0.69819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42926" y="1222536"/>
          <a:ext cx="1150937" cy="7381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>
              <a:latin typeface="Times New Roman" pitchFamily="18" charset="0"/>
              <a:cs typeface="Times New Roman" pitchFamily="18" charset="0"/>
            </a:rPr>
            <a:t>839,2</a:t>
          </a: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0.39423</cdr:x>
      <cdr:y>0.35135</cdr:y>
    </cdr:from>
    <cdr:to>
      <cdr:x>0.62733</cdr:x>
      <cdr:y>0.69456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46425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105,4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0.78102</cdr:y>
    </cdr:from>
    <cdr:to>
      <cdr:x>0.20545</cdr:x>
      <cdr:y>0.78102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0" y="3093169"/>
          <a:ext cx="100807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0.20459</cdr:x>
      <cdr:y>0.74465</cdr:y>
    </cdr:from>
    <cdr:to>
      <cdr:x>0.24862</cdr:x>
      <cdr:y>0.78101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1003864" y="2949153"/>
          <a:ext cx="216024" cy="14401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0.30829</cdr:y>
    </cdr:from>
    <cdr:to>
      <cdr:x>0.20545</cdr:x>
      <cdr:y>0.30829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0" y="1220961"/>
          <a:ext cx="100807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0.20459</cdr:x>
      <cdr:y>0.30829</cdr:y>
    </cdr:from>
    <cdr:to>
      <cdr:x>0.35135</cdr:x>
      <cdr:y>0.37009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1003864" y="1220961"/>
          <a:ext cx="720080" cy="2447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0.73841</cdr:x>
      <cdr:y>0.53812</cdr:y>
    </cdr:from>
    <cdr:to>
      <cdr:x>0.82646</cdr:x>
      <cdr:y>0.58182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623139" y="2131204"/>
          <a:ext cx="432048" cy="1730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0.82646</cdr:x>
      <cdr:y>0.58182</cdr:y>
    </cdr:from>
    <cdr:to>
      <cdr:x>0.97322</cdr:x>
      <cdr:y>0.58182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4055187" y="2304256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0.48429</cdr:x>
      <cdr:y>0.21818</cdr:y>
    </cdr:from>
    <cdr:to>
      <cdr:x>0.79248</cdr:x>
      <cdr:y>0.32727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2376264" y="864096"/>
          <a:ext cx="1512168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0.78624</cdr:x>
      <cdr:y>0.21818</cdr:y>
    </cdr:from>
    <cdr:to>
      <cdr:x>0.9917</cdr:x>
      <cdr:y>0.21818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3857825" y="864096"/>
          <a:ext cx="100812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0.45407</cdr:x>
      <cdr:y>0.21818</cdr:y>
    </cdr:from>
    <cdr:to>
      <cdr:x>0.52832</cdr:x>
      <cdr:y>0.32647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227976" y="864096"/>
          <a:ext cx="364312" cy="42886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0.5185</cdr:x>
      <cdr:y>0.21818</cdr:y>
    </cdr:from>
    <cdr:to>
      <cdr:x>0.70928</cdr:x>
      <cdr:y>0.21818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2544091" y="864096"/>
          <a:ext cx="936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0.38776</cdr:x>
      <cdr:y>0.21787</cdr:y>
    </cdr:from>
    <cdr:to>
      <cdr:x>0.44027</cdr:x>
      <cdr:y>0.32727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H="1" flipV="1">
          <a:off x="1902615" y="862861"/>
          <a:ext cx="257625" cy="4332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0.30922</cdr:x>
      <cdr:y>0.21738</cdr:y>
    </cdr:from>
    <cdr:to>
      <cdr:x>0.5</cdr:x>
      <cdr:y>0.21738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1517243" y="860921"/>
          <a:ext cx="936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0.78917</cdr:x>
      <cdr:y>0.53335</cdr:y>
    </cdr:from>
    <cdr:to>
      <cdr:x>0.98736</cdr:x>
      <cdr:y>0.53335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312542" y="1651421"/>
          <a:ext cx="10830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0.62963</cdr:x>
      <cdr:y>0.4186</cdr:y>
    </cdr:from>
    <cdr:to>
      <cdr:x>0.78917</cdr:x>
      <cdr:y>0.53335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3440720" y="1296130"/>
          <a:ext cx="871822" cy="35529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0.23782</cdr:x>
      <cdr:y>0.26789</cdr:y>
    </cdr:from>
    <cdr:to>
      <cdr:x>0.35247</cdr:x>
      <cdr:y>0.34897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147365" y="713730"/>
          <a:ext cx="553133" cy="21602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0.26789</cdr:y>
    </cdr:from>
    <cdr:to>
      <cdr:x>0.24128</cdr:x>
      <cdr:y>0.26789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0" y="713730"/>
          <a:ext cx="116406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0.6026</cdr:x>
      <cdr:y>0.21383</cdr:y>
    </cdr:from>
    <cdr:to>
      <cdr:x>0.79756</cdr:x>
      <cdr:y>0.29343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2907253" y="569714"/>
          <a:ext cx="940598" cy="21207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0.79756</cdr:x>
      <cdr:y>0.21383</cdr:y>
    </cdr:from>
    <cdr:to>
      <cdr:x>1</cdr:x>
      <cdr:y>0.21383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3847851" y="569714"/>
          <a:ext cx="9766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0.67753</cdr:x>
      <cdr:y>0.67998</cdr:y>
    </cdr:from>
    <cdr:to>
      <cdr:x>0.79756</cdr:x>
      <cdr:y>0.80843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268760" y="1811677"/>
          <a:ext cx="579091" cy="3422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0.79319</cdr:x>
      <cdr:y>0.81417</cdr:y>
    </cdr:from>
    <cdr:to>
      <cdr:x>0.96268</cdr:x>
      <cdr:y>0.81417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3826768" y="2169177"/>
          <a:ext cx="81771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67,4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0.0412</cdr:x>
      <cdr:y>0.69552</cdr:y>
    </cdr:from>
    <cdr:to>
      <cdr:x>0.21972</cdr:x>
      <cdr:y>0.69552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16024" y="2094557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0.21972</cdr:x>
      <cdr:y>0.62379</cdr:y>
    </cdr:from>
    <cdr:to>
      <cdr:x>0.31585</cdr:x>
      <cdr:y>0.69552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1152128" y="1878533"/>
          <a:ext cx="50405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0.76904</cdr:x>
      <cdr:y>0.36077</cdr:y>
    </cdr:from>
    <cdr:to>
      <cdr:x>0.94756</cdr:x>
      <cdr:y>0.36077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4032448" y="1086445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0.70037</cdr:x>
      <cdr:y>0.36077</cdr:y>
    </cdr:from>
    <cdr:to>
      <cdr:x>0.76904</cdr:x>
      <cdr:y>0.4325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3672408" y="1086445"/>
          <a:ext cx="360040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0.77872</cdr:x>
      <cdr:y>0.69847</cdr:y>
    </cdr:from>
    <cdr:to>
      <cdr:x>0.88858</cdr:x>
      <cdr:y>0.79393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408514" y="3822828"/>
          <a:ext cx="904104" cy="5224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7 528,1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0.86674</cdr:x>
      <cdr:y>0.5316</cdr:y>
    </cdr:from>
    <cdr:to>
      <cdr:x>0.97174</cdr:x>
      <cdr:y>0.63561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132916" y="2909528"/>
          <a:ext cx="864108" cy="5692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9 553,7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8 634,9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0.10434</cdr:x>
      <cdr:y>0.64589</cdr:y>
    </cdr:from>
    <cdr:to>
      <cdr:x>0.30434</cdr:x>
      <cdr:y>0.88076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64096" y="1584176"/>
          <a:ext cx="165618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sz="11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т.ч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субвенция на Образование – 2 731,5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0.44346</cdr:x>
      <cdr:y>0.44665</cdr:y>
    </cdr:from>
    <cdr:to>
      <cdr:x>0.55388</cdr:x>
      <cdr:y>0.78028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72408" y="12241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4 895,3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0.44349</cdr:x>
      <cdr:y>0.5062</cdr:y>
    </cdr:from>
    <cdr:to>
      <cdr:x>0.55391</cdr:x>
      <cdr:y>0.66296</cdr:y>
    </cdr:to>
    <cdr:sp macro="" textlink="">
      <cdr:nvSpPr>
        <cdr:cNvPr id="30" name="TextBox 29"/>
        <cdr:cNvSpPr txBox="1"/>
      </cdr:nvSpPr>
      <cdr:spPr>
        <a:xfrm xmlns:a="http://schemas.openxmlformats.org/drawingml/2006/main">
          <a:off x="3672656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0.4348</cdr:x>
      <cdr:y>0.5062</cdr:y>
    </cdr:from>
    <cdr:to>
      <cdr:x>0.54522</cdr:x>
      <cdr:y>0.66296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648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4 254,0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0.8235</cdr:x>
      <cdr:y>0.0334</cdr:y>
    </cdr:from>
    <cdr:to>
      <cdr:x>0.93392</cdr:x>
      <cdr:y>0.19016</cdr:y>
    </cdr:to>
    <cdr:sp macro="" textlink="">
      <cdr:nvSpPr>
        <cdr:cNvPr id="32" name="TextBox 1"/>
        <cdr:cNvSpPr txBox="1"/>
      </cdr:nvSpPr>
      <cdr:spPr>
        <a:xfrm xmlns:a="http://schemas.openxmlformats.org/drawingml/2006/main">
          <a:off x="6819552" y="1948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216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0.2435</cdr:x>
      <cdr:y>0.18523</cdr:y>
    </cdr:from>
    <cdr:to>
      <cdr:x>0.41741</cdr:x>
      <cdr:y>0.18523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2016472" y="1080418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0.41741</cdr:x>
      <cdr:y>0.18523</cdr:y>
    </cdr:from>
    <cdr:to>
      <cdr:x>0.45219</cdr:x>
      <cdr:y>0.27164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3456632" y="1080418"/>
          <a:ext cx="288032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0.52175</cdr:x>
      <cdr:y>0.16054</cdr:y>
    </cdr:from>
    <cdr:to>
      <cdr:x>0.63479</cdr:x>
      <cdr:y>0.16054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20728" y="93640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0.48697</cdr:x>
      <cdr:y>0.16054</cdr:y>
    </cdr:from>
    <cdr:to>
      <cdr:x>0.52175</cdr:x>
      <cdr:y>0.2593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H="1">
          <a:off x="4032696" y="936402"/>
          <a:ext cx="28803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0.02612</cdr:x>
      <cdr:y>0.44447</cdr:y>
    </cdr:from>
    <cdr:to>
      <cdr:x>0.17394</cdr:x>
      <cdr:y>0.44447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216272" y="2592586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0.17394</cdr:x>
      <cdr:y>0.44447</cdr:y>
    </cdr:from>
    <cdr:to>
      <cdr:x>0.30006</cdr:x>
      <cdr:y>0.53086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1565634" y="2592437"/>
          <a:ext cx="1135174" cy="50390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0.04351</cdr:x>
      <cdr:y>0.77779</cdr:y>
    </cdr:from>
    <cdr:to>
      <cdr:x>0.2435</cdr:x>
      <cdr:y>0.77779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60288" y="4536802"/>
          <a:ext cx="16561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0.2435</cdr:x>
      <cdr:y>0.77779</cdr:y>
    </cdr:from>
    <cdr:to>
      <cdr:x>0.39132</cdr:x>
      <cdr:y>0.82717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016472" y="4536802"/>
          <a:ext cx="1224136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0.26959</cdr:x>
      <cdr:y>0.96296</cdr:y>
    </cdr:from>
    <cdr:to>
      <cdr:x>0.37393</cdr:x>
      <cdr:y>0.96296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>
          <a:off x="2232496" y="5616922"/>
          <a:ext cx="86405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0.37393</cdr:x>
      <cdr:y>0.85186</cdr:y>
    </cdr:from>
    <cdr:to>
      <cdr:x>0.4261</cdr:x>
      <cdr:y>0.96296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 flipV="1">
          <a:off x="3096592" y="4968850"/>
          <a:ext cx="432048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0.47369</cdr:x>
      <cdr:y>0.96296</cdr:y>
    </cdr:from>
    <cdr:to>
      <cdr:x>0.56064</cdr:x>
      <cdr:y>0.96296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3922717" y="5616922"/>
          <a:ext cx="7200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0.44349</cdr:x>
      <cdr:y>0.85186</cdr:y>
    </cdr:from>
    <cdr:to>
      <cdr:x>0.47828</cdr:x>
      <cdr:y>0.96296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 flipV="1">
          <a:off x="3672615" y="4968854"/>
          <a:ext cx="288073" cy="6480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0.65218</cdr:x>
      <cdr:y>0.92593</cdr:y>
    </cdr:from>
    <cdr:to>
      <cdr:x>0.73044</cdr:x>
      <cdr:y>0.92593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5400848" y="5400898"/>
          <a:ext cx="64807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0.59132</cdr:x>
      <cdr:y>0.82717</cdr:y>
    </cdr:from>
    <cdr:to>
      <cdr:x>0.65218</cdr:x>
      <cdr:y>0.92593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 flipH="1" flipV="1">
          <a:off x="4896792" y="4824834"/>
          <a:ext cx="504056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0.73914</cdr:x>
      <cdr:y>0.77779</cdr:y>
    </cdr:from>
    <cdr:to>
      <cdr:x>0.90435</cdr:x>
      <cdr:y>0.77779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6120928" y="4536802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0.6261</cdr:x>
      <cdr:y>0.77779</cdr:y>
    </cdr:from>
    <cdr:to>
      <cdr:x>0.73914</cdr:x>
      <cdr:y>0.80248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 flipV="1">
          <a:off x="5184824" y="4536802"/>
          <a:ext cx="93610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0.74783</cdr:x>
      <cdr:y>0.34571</cdr:y>
    </cdr:from>
    <cdr:to>
      <cdr:x>0.85218</cdr:x>
      <cdr:y>0.34571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>
          <a:off x="6192936" y="2016522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0.68697</cdr:x>
      <cdr:y>0.34571</cdr:y>
    </cdr:from>
    <cdr:to>
      <cdr:x>0.74783</cdr:x>
      <cdr:y>0.43213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 flipH="1">
          <a:off x="5688880" y="2016522"/>
          <a:ext cx="504056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0.19999</cdr:x>
      <cdr:y>0.23171</cdr:y>
    </cdr:from>
    <cdr:to>
      <cdr:x>0.31303</cdr:x>
      <cdr:y>0.29268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656184" y="1368152"/>
          <a:ext cx="936104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0.01739</cdr:x>
      <cdr:y>0.23171</cdr:y>
    </cdr:from>
    <cdr:to>
      <cdr:x>0.19999</cdr:x>
      <cdr:y>0.23171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44016" y="1368152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0.46955</cdr:x>
      <cdr:y>0.78049</cdr:y>
    </cdr:from>
    <cdr:to>
      <cdr:x>0.47825</cdr:x>
      <cdr:y>0.87805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888432" y="4608512"/>
          <a:ext cx="72008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0.3739</cdr:x>
      <cdr:y>0.78049</cdr:y>
    </cdr:from>
    <cdr:to>
      <cdr:x>0.45216</cdr:x>
      <cdr:y>0.87805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>
          <a:off x="3096344" y="4608512"/>
          <a:ext cx="64807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0.20869</cdr:x>
      <cdr:y>0.87805</cdr:y>
    </cdr:from>
    <cdr:to>
      <cdr:x>0.3739</cdr:x>
      <cdr:y>0.87805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1728192" y="5184576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0.23478</cdr:x>
      <cdr:y>0.71951</cdr:y>
    </cdr:from>
    <cdr:to>
      <cdr:x>0.44346</cdr:x>
      <cdr:y>0.76829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1944254" y="4248460"/>
          <a:ext cx="1728154" cy="28804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0.10434</cdr:x>
      <cdr:y>0.71951</cdr:y>
    </cdr:from>
    <cdr:to>
      <cdr:x>0.23478</cdr:x>
      <cdr:y>0.71951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864096" y="4248472"/>
          <a:ext cx="108012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0.69563</cdr:x>
      <cdr:y>0.5</cdr:y>
    </cdr:from>
    <cdr:to>
      <cdr:x>0.76519</cdr:x>
      <cdr:y>0.54879</cdr:y>
    </cdr:to>
    <cdr:cxnSp macro="">
      <cdr:nvCxnSpPr>
        <cdr:cNvPr id="26" name="Прямая соединительная линия 25"/>
        <cdr:cNvCxnSpPr/>
      </cdr:nvCxnSpPr>
      <cdr:spPr>
        <a:xfrm xmlns:a="http://schemas.openxmlformats.org/drawingml/2006/main" flipV="1">
          <a:off x="5760640" y="2952328"/>
          <a:ext cx="576064" cy="28806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0.76519</cdr:x>
      <cdr:y>0.49821</cdr:y>
    </cdr:from>
    <cdr:to>
      <cdr:x>0.9217</cdr:x>
      <cdr:y>0.49821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6336704" y="2941786"/>
          <a:ext cx="129608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0" y="23762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641,3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0.51303</cdr:x>
      <cdr:y>0.78049</cdr:y>
    </cdr:from>
    <cdr:to>
      <cdr:x>0.58259</cdr:x>
      <cdr:y>0.92683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248472" y="4608512"/>
          <a:ext cx="576064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0.57826</cdr:x>
      <cdr:y>0.92683</cdr:y>
    </cdr:from>
    <cdr:to>
      <cdr:x>0.73478</cdr:x>
      <cdr:y>0.92683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788694" y="5472608"/>
          <a:ext cx="1296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0.68694</cdr:x>
      <cdr:y>0.57317</cdr:y>
    </cdr:from>
    <cdr:to>
      <cdr:x>0.77389</cdr:x>
      <cdr:y>0.65854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5688632" y="3384376"/>
          <a:ext cx="720080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0.77389</cdr:x>
      <cdr:y>0.65854</cdr:y>
    </cdr:from>
    <cdr:to>
      <cdr:x>0.97388</cdr:x>
      <cdr:y>0.65854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6408712" y="3888432"/>
          <a:ext cx="16561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0.65215</cdr:x>
      <cdr:y>0.7561</cdr:y>
    </cdr:from>
    <cdr:to>
      <cdr:x>0.85215</cdr:x>
      <cdr:y>0.7561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5400600" y="4464496"/>
          <a:ext cx="16561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0.61737</cdr:x>
      <cdr:y>0.70732</cdr:y>
    </cdr:from>
    <cdr:to>
      <cdr:x>0.65215</cdr:x>
      <cdr:y>0.7561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5112568" y="4176464"/>
          <a:ext cx="288032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0.77389</cdr:x>
      <cdr:y>0.35366</cdr:y>
    </cdr:from>
    <cdr:to>
      <cdr:x>0.95649</cdr:x>
      <cdr:y>0.35366</cdr:y>
    </cdr:to>
    <cdr:cxnSp macro="">
      <cdr:nvCxnSpPr>
        <cdr:cNvPr id="30" name="Прямая соединительная линия 29"/>
        <cdr:cNvCxnSpPr/>
      </cdr:nvCxnSpPr>
      <cdr:spPr>
        <a:xfrm xmlns:a="http://schemas.openxmlformats.org/drawingml/2006/main">
          <a:off x="6408712" y="2088232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0.70433</cdr:x>
      <cdr:y>0.35366</cdr:y>
    </cdr:from>
    <cdr:to>
      <cdr:x>0.77389</cdr:x>
      <cdr:y>0.45122</cdr:y>
    </cdr:to>
    <cdr:cxnSp macro="">
      <cdr:nvCxnSpPr>
        <cdr:cNvPr id="35" name="Прямая соединительная линия 34"/>
        <cdr:cNvCxnSpPr/>
      </cdr:nvCxnSpPr>
      <cdr:spPr>
        <a:xfrm xmlns:a="http://schemas.openxmlformats.org/drawingml/2006/main" flipH="1">
          <a:off x="5832648" y="2088232"/>
          <a:ext cx="57606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0.73041</cdr:x>
      <cdr:y>0.17073</cdr:y>
    </cdr:from>
    <cdr:to>
      <cdr:x>0.91302</cdr:x>
      <cdr:y>0.17073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>
          <a:off x="6048672" y="1008112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0.66955</cdr:x>
      <cdr:y>0.17073</cdr:y>
    </cdr:from>
    <cdr:to>
      <cdr:x>0.73041</cdr:x>
      <cdr:y>0.31707</cdr:y>
    </cdr:to>
    <cdr:cxnSp macro="">
      <cdr:nvCxnSpPr>
        <cdr:cNvPr id="40" name="Прямая соединительная линия 39"/>
        <cdr:cNvCxnSpPr/>
      </cdr:nvCxnSpPr>
      <cdr:spPr>
        <a:xfrm xmlns:a="http://schemas.openxmlformats.org/drawingml/2006/main" flipH="1">
          <a:off x="5544616" y="1008112"/>
          <a:ext cx="504056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0.67824</cdr:x>
      <cdr:y>0.23171</cdr:y>
    </cdr:from>
    <cdr:to>
      <cdr:x>0.73041</cdr:x>
      <cdr:y>0.32927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5616619" y="1368152"/>
          <a:ext cx="432053" cy="576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0.73041</cdr:x>
      <cdr:y>0.23171</cdr:y>
    </cdr:from>
    <cdr:to>
      <cdr:x>0.9391</cdr:x>
      <cdr:y>0.23171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6048672" y="1368152"/>
          <a:ext cx="172819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0.16521</cdr:x>
      <cdr:y>0.36585</cdr:y>
    </cdr:from>
    <cdr:to>
      <cdr:x>0.26956</cdr:x>
      <cdr:y>0.44857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368152" y="2160240"/>
          <a:ext cx="864096" cy="4884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0.00179</cdr:x>
      <cdr:y>0.36585</cdr:y>
    </cdr:from>
    <cdr:to>
      <cdr:x>0.167</cdr:x>
      <cdr:y>0.36585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14838" y="2160240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0.24653</cdr:x>
      <cdr:y>0.18293</cdr:y>
    </cdr:from>
    <cdr:to>
      <cdr:x>0.28254</cdr:x>
      <cdr:y>0.38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2041541" y="1080120"/>
          <a:ext cx="298184" cy="11636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0.05454</cdr:x>
      <cdr:y>0.18293</cdr:y>
    </cdr:from>
    <cdr:to>
      <cdr:x>0.24653</cdr:x>
      <cdr:y>0.18293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451672" y="1080120"/>
          <a:ext cx="158986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9 069,9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0.54781</cdr:x>
      <cdr:y>0.76829</cdr:y>
    </cdr:from>
    <cdr:to>
      <cdr:x>0.55651</cdr:x>
      <cdr:y>0.82927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536507" y="4536488"/>
          <a:ext cx="72005" cy="360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0.5652</cdr:x>
      <cdr:y>0.7561</cdr:y>
    </cdr:from>
    <cdr:to>
      <cdr:x>0.73911</cdr:x>
      <cdr:y>0.89024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680520" y="4464496"/>
          <a:ext cx="1440160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0.48694</cdr:x>
      <cdr:y>0.92683</cdr:y>
    </cdr:from>
    <cdr:to>
      <cdr:x>0.66955</cdr:x>
      <cdr:y>0.92683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4032448" y="5472608"/>
          <a:ext cx="151222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0.79998</cdr:x>
      <cdr:y>0.4878</cdr:y>
    </cdr:from>
    <cdr:to>
      <cdr:x>0.97388</cdr:x>
      <cdr:y>0.4878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6624736" y="2880320"/>
          <a:ext cx="144013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0.80867</cdr:x>
      <cdr:y>0.69512</cdr:y>
    </cdr:from>
    <cdr:to>
      <cdr:x>0.99128</cdr:x>
      <cdr:y>0.69512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6696744" y="4104456"/>
          <a:ext cx="151222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0.66955</cdr:x>
      <cdr:y>0.4878</cdr:y>
    </cdr:from>
    <cdr:to>
      <cdr:x>0.79998</cdr:x>
      <cdr:y>0.63415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544616" y="2880320"/>
          <a:ext cx="1080120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0.02404</cdr:x>
      <cdr:y>0.88606</cdr:y>
    </cdr:from>
    <cdr:to>
      <cdr:x>0.21534</cdr:x>
      <cdr:y>0.88606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99042" y="5231853"/>
          <a:ext cx="15841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0.21766</cdr:x>
      <cdr:y>0.70194</cdr:y>
    </cdr:from>
    <cdr:to>
      <cdr:x>0.34804</cdr:x>
      <cdr:y>0.88606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1802446" y="4144726"/>
          <a:ext cx="1079764" cy="108712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0.73911</cdr:x>
      <cdr:y>0.89024</cdr:y>
    </cdr:from>
    <cdr:to>
      <cdr:x>0.90432</cdr:x>
      <cdr:y>0.89024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120680" y="5256584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0.76829</cdr:y>
    </cdr:from>
    <cdr:to>
      <cdr:x>0.53042</cdr:x>
      <cdr:y>0.91463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600401" y="4536504"/>
          <a:ext cx="792087" cy="8640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0.28695</cdr:x>
      <cdr:y>0.91463</cdr:y>
    </cdr:from>
    <cdr:to>
      <cdr:x>0.43912</cdr:x>
      <cdr:y>0.91463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376264" y="5400600"/>
          <a:ext cx="126014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0.60868</cdr:x>
      <cdr:y>0.69512</cdr:y>
    </cdr:from>
    <cdr:to>
      <cdr:x>0.80867</cdr:x>
      <cdr:y>0.73171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 flipV="1">
          <a:off x="5040560" y="4104456"/>
          <a:ext cx="1656184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0.43423</cdr:x>
      <cdr:y>0.46</cdr:y>
    </cdr:from>
    <cdr:to>
      <cdr:x>0.60529</cdr:x>
      <cdr:y>0.73084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21210" y="1666314"/>
          <a:ext cx="914409" cy="9810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1 383,4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dirty="0" smtClean="0"/>
            <a:t>)</a:t>
          </a:r>
          <a:endParaRPr lang="ru-RU" sz="18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0.25566</cdr:x>
      <cdr:y>0.49923</cdr:y>
    </cdr:from>
    <cdr:to>
      <cdr:x>0.30883</cdr:x>
      <cdr:y>0.56596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385032" y="1325168"/>
          <a:ext cx="288048" cy="1771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0.04299</cdr:x>
      <cdr:y>0.56596</cdr:y>
    </cdr:from>
    <cdr:to>
      <cdr:x>0.25566</cdr:x>
      <cdr:y>0.56596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232897" y="1502296"/>
          <a:ext cx="1152135" cy="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</cdr:x>
      <cdr:y>0.56596</cdr:y>
    </cdr:from>
    <cdr:to>
      <cdr:x>0.76075</cdr:x>
      <cdr:y>0.64734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689288" y="1502296"/>
          <a:ext cx="432048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0.76075</cdr:x>
      <cdr:y>0.64734</cdr:y>
    </cdr:from>
    <cdr:to>
      <cdr:x>0.97342</cdr:x>
      <cdr:y>0.64734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121336" y="1718320"/>
          <a:ext cx="115213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0.42843</cdr:x>
      <cdr:y>0.32181</cdr:y>
    </cdr:from>
    <cdr:to>
      <cdr:x>0.5754</cdr:x>
      <cdr:y>0.64734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074208" y="854224"/>
          <a:ext cx="711543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84,7</a:t>
          </a:r>
        </a:p>
        <a:p xmlns:a="http://schemas.openxmlformats.org/drawingml/2006/main"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1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6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4039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1" y="9444039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основе проекта бюджета городского округа Домодедово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на 2020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2021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2022 </a:t>
            </a:r>
            <a:r>
              <a:rPr lang="ru-RU" sz="2400" dirty="0">
                <a:latin typeface="Georgia" panose="02040502050405020303" pitchFamily="18" charset="0"/>
              </a:rPr>
              <a:t>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170256"/>
              </p:ext>
            </p:extLst>
          </p:nvPr>
        </p:nvGraphicFramePr>
        <p:xfrm>
          <a:off x="539552" y="836712"/>
          <a:ext cx="8147248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8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 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2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04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Поступления средств </a:t>
                      </a:r>
                      <a:b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в бюджет от аренды и продажи земельных участков, государственная собственность на которые не разграничена</a:t>
                      </a:r>
                      <a:b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Поступления средств </a:t>
                      </a:r>
                      <a:b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в бюджет от аренды и продажи муниципального имущества</a:t>
                      </a:r>
                      <a:b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34070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686027"/>
              </p:ext>
            </p:extLst>
          </p:nvPr>
        </p:nvGraphicFramePr>
        <p:xfrm>
          <a:off x="539552" y="836712"/>
          <a:ext cx="8147248" cy="5243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8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государственных и муниципальных услуг в области земельных отношений, по которым соблюдены регламентные сроки оказания услуг, 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 общему количеству государственных и муниципальных услуг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области земельных отношений, предоставленных органами местного самоуправления Московской области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объектов недвижимого имущества, поставленных на кадастровый учет от выявленных земельных участков с объектами без прав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04800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382846"/>
              </p:ext>
            </p:extLst>
          </p:nvPr>
        </p:nvGraphicFramePr>
        <p:xfrm>
          <a:off x="539552" y="836712"/>
          <a:ext cx="8280922" cy="266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406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14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97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00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III. Совершенствование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муниципальной службы Московской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54886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123606"/>
              </p:ext>
            </p:extLst>
          </p:nvPr>
        </p:nvGraphicFramePr>
        <p:xfrm>
          <a:off x="539552" y="836712"/>
          <a:ext cx="8280919" cy="63047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IV. Управление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муниципальными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финансами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Обеспечение ежегодного прироста налоговых и неналоговых доходов бюджета городского округа Домодедово в отчетном финансовом году к поступлениям в году, предшествующем отчетному финансовому году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69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Снижение доли налоговой задолженности к собственным налоговым поступлениям в консолидированный бюджет Московской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коэффициент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93454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20262"/>
              </p:ext>
            </p:extLst>
          </p:nvPr>
        </p:nvGraphicFramePr>
        <p:xfrm>
          <a:off x="539552" y="836712"/>
          <a:ext cx="8280919" cy="447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</a:t>
                      </a:r>
                      <a:r>
                        <a:rPr lang="ru-RU" sz="11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медиасреды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Информирование населения через СМИ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коэф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незаконных рекламных конструкций, установленных на территории муниципального образования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92210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577232"/>
              </p:ext>
            </p:extLst>
          </p:nvPr>
        </p:nvGraphicFramePr>
        <p:xfrm>
          <a:off x="539552" y="836712"/>
          <a:ext cx="8280919" cy="3682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IV «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1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молодежи, задействованной в мероприятиях по вовлечению в творческую деятельность, от общего числа молодежи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студентов, вовлеченных в клубное студенческое движение,  от общего числа студентов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41423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069598"/>
              </p:ext>
            </p:extLst>
          </p:nvPr>
        </p:nvGraphicFramePr>
        <p:xfrm>
          <a:off x="539552" y="836712"/>
          <a:ext cx="8280919" cy="2291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08750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350896"/>
              </p:ext>
            </p:extLst>
          </p:nvPr>
        </p:nvGraphicFramePr>
        <p:xfrm>
          <a:off x="539552" y="836712"/>
          <a:ext cx="8424936" cy="3278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Доля поездок, оплаченных посредством безналичных расчётов, в общем количестве оплаченных пассажирами поездок на конец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Соблюдение расписания на автобусных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маршрутах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09072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732919"/>
              </p:ext>
            </p:extLst>
          </p:nvPr>
        </p:nvGraphicFramePr>
        <p:xfrm>
          <a:off x="539552" y="836712"/>
          <a:ext cx="8424936" cy="5600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Объёмы ввода в эксплуатацию после строительства и реконструкции автомобильных дорог общего пользования местного значения (при наличии объектов в программе)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 /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пог.м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Ремонт (капитальный ремонт) сети автомобильных дорог общего пользования местного значения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км/тыс.кв.м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чел./100 тыс. населения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Создание парковочного пространства на улично-дорожной сети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3350" algn="l"/>
                          <a:tab pos="335915" algn="ctr"/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		м/места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56857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580630"/>
              </p:ext>
            </p:extLst>
          </p:nvPr>
        </p:nvGraphicFramePr>
        <p:xfrm>
          <a:off x="539552" y="836712"/>
          <a:ext cx="8280919" cy="5056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Минута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заявителей МФЦ, ожидающих в очереди более 11,5 минут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 требований комфортности и доступности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794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08814"/>
              </p:ext>
            </p:extLst>
          </p:nvPr>
        </p:nvGraphicFramePr>
        <p:xfrm>
          <a:off x="467544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</a:t>
            </a:r>
            <a:r>
              <a:rPr lang="ru-RU" sz="1400" dirty="0" smtClean="0">
                <a:latin typeface="Georgia" panose="02040502050405020303" pitchFamily="18" charset="0"/>
              </a:rPr>
              <a:t>20</a:t>
            </a:r>
            <a:r>
              <a:rPr lang="en-US" sz="1400" dirty="0" smtClean="0">
                <a:latin typeface="Georgia" panose="02040502050405020303" pitchFamily="18" charset="0"/>
              </a:rPr>
              <a:t>20</a:t>
            </a:r>
            <a:r>
              <a:rPr lang="ru-RU" sz="1400" dirty="0" smtClean="0">
                <a:latin typeface="Georgia" panose="02040502050405020303" pitchFamily="18" charset="0"/>
              </a:rPr>
              <a:t> год и </a:t>
            </a:r>
            <a:r>
              <a:rPr lang="ru-RU" sz="1400" dirty="0">
                <a:latin typeface="Georgia" panose="02040502050405020303" pitchFamily="18" charset="0"/>
              </a:rPr>
              <a:t>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1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гг</a:t>
            </a:r>
            <a:r>
              <a:rPr lang="ru-RU" sz="1400" dirty="0" smtClean="0">
                <a:latin typeface="Georgia" panose="02040502050405020303" pitchFamily="18" charset="0"/>
              </a:rPr>
              <a:t>. в сравнении с фактическим исполнением 201</a:t>
            </a:r>
            <a:r>
              <a:rPr lang="en-US" sz="1400" dirty="0" smtClean="0">
                <a:latin typeface="Georgia" panose="02040502050405020303" pitchFamily="18" charset="0"/>
              </a:rPr>
              <a:t>8</a:t>
            </a:r>
            <a:r>
              <a:rPr lang="ru-RU" sz="1400" dirty="0" smtClean="0">
                <a:latin typeface="Georgia" panose="02040502050405020303" pitchFamily="18" charset="0"/>
              </a:rPr>
              <a:t> года и ожидаемым исполнением 201</a:t>
            </a:r>
            <a:r>
              <a:rPr lang="en-US" sz="1400" dirty="0" smtClean="0">
                <a:latin typeface="Georgia" panose="02040502050405020303" pitchFamily="18" charset="0"/>
              </a:rPr>
              <a:t>9</a:t>
            </a:r>
            <a:r>
              <a:rPr lang="ru-RU" sz="1400" dirty="0" smtClean="0">
                <a:latin typeface="Georgia" panose="02040502050405020303" pitchFamily="18" charset="0"/>
              </a:rPr>
              <a:t> года                                                                                                                   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118932"/>
              </p:ext>
            </p:extLst>
          </p:nvPr>
        </p:nvGraphicFramePr>
        <p:xfrm>
          <a:off x="539552" y="836712"/>
          <a:ext cx="8280919" cy="58574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Стоимостная доля закупаемого и арендуемого ОМСУ муниципального образования Московской области иностранного ПО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 соответствии с категорией обрабатываемой информации, а 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баз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требованиями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726908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466974"/>
              </p:ext>
            </p:extLst>
          </p:nvPr>
        </p:nvGraphicFramePr>
        <p:xfrm>
          <a:off x="539552" y="836712"/>
          <a:ext cx="8280919" cy="5358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подписи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использующих механизм получения государственных и муниципальных услуг в электронной форме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22584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826543"/>
              </p:ext>
            </p:extLst>
          </p:nvPr>
        </p:nvGraphicFramePr>
        <p:xfrm>
          <a:off x="539552" y="836712"/>
          <a:ext cx="8280919" cy="51400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Результативные услуги – Доля отказов в предоставлении муниципальных (государственных)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Повторные обращения – Доля обращений, поступивших на портал «Добродел», по которым поступили повторные обращения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Отложенные решения – Доля отложенных решений от числа ответов, предоставленных на портале «Добродел» (по проблемам со сроком решения 8 р.д.)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Ответь вовремя – Доля жалоб, поступивших на портал «Добродел», по которым нарушен срок подготовки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56371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514130"/>
              </p:ext>
            </p:extLst>
          </p:nvPr>
        </p:nvGraphicFramePr>
        <p:xfrm>
          <a:off x="539552" y="836712"/>
          <a:ext cx="8280919" cy="5782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дошкольных образовательных организаций и муниципальных общеобразовательных организаций в муниципальном образовании Московской области, подключенных к сети Интернет на скорости: для дошкольных образовательных организаций – не менее 2 Мбит/с; для общеобразовательных организаций, расположенных в городских поселениях и городских округах, – не менее 100 Мбит/с; для общеобразовательных организаций, расположенных в сельских населенных пунктах, – не менее 50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01409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68031"/>
              </p:ext>
            </p:extLst>
          </p:nvPr>
        </p:nvGraphicFramePr>
        <p:xfrm>
          <a:off x="539552" y="836712"/>
          <a:ext cx="8280919" cy="5588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образовательных организаций, у которых есть широкополосный доступ к сети Интернет (не менее 100 Мбит/с), за исключением дошкольных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 общеобразовательных организациях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организаций в муниципальном образовании Московской области обеспеченных современными аппаратно-программными комплексами со средствами криптографической защиты </a:t>
                      </a:r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муниципальных образований Московской области, в которых внедрена целевая модель цифровой образовательной среды в образовательных организациях, реализующих образовательные программы общего образования и среднего профессионального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68322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083879"/>
              </p:ext>
            </p:extLst>
          </p:nvPr>
        </p:nvGraphicFramePr>
        <p:xfrm>
          <a:off x="539552" y="836712"/>
          <a:ext cx="8280919" cy="48169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домашних хозяйств в муниципальном образовании Московской области, имеющих широкополосный доступ к сети Интернет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14994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781683"/>
              </p:ext>
            </p:extLst>
          </p:nvPr>
        </p:nvGraphicFramePr>
        <p:xfrm>
          <a:off x="539552" y="836712"/>
          <a:ext cx="8280919" cy="4063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«Разработка Генерального плана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1852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878828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«Реализация политики пространственного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городского округа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317163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679175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%/чел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5546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883500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сточных вод, очищенных до нормативных значений, в общем объеме сточных вод, пропущенных через очистные сооружения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построенных, реконструированных, отремонтированных коллекторов (участков), канализационных  станций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объема отводимых в реку Волгу загрязненных сточных вод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куб.км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/год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047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4482134"/>
              </p:ext>
            </p:extLst>
          </p:nvPr>
        </p:nvGraphicFramePr>
        <p:xfrm>
          <a:off x="457200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</a:t>
            </a:r>
            <a:r>
              <a:rPr lang="ru-RU" sz="1400" dirty="0" smtClean="0">
                <a:latin typeface="Georgia" panose="02040502050405020303" pitchFamily="18" charset="0"/>
              </a:rPr>
              <a:t>долг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12088" y="1773238"/>
            <a:ext cx="1027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239898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385339"/>
              </p:ext>
            </p:extLst>
          </p:nvPr>
        </p:nvGraphicFramePr>
        <p:xfrm>
          <a:off x="539552" y="836712"/>
          <a:ext cx="8280919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коммунальной инфраструктуры (котельные, ЦТП, сети)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070427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809631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Бережливый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учет – оснащенность многоквартирных домов общедомовыми  приборами учета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63,39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54850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343306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Ввод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газгольдера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8746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93756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Обеспечивающая подпрограмма»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39322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724298"/>
              </p:ext>
            </p:extLst>
          </p:nvPr>
        </p:nvGraphicFramePr>
        <p:xfrm>
          <a:off x="539552" y="836712"/>
          <a:ext cx="8280919" cy="5359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«Строительство (реконструкция) объектов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с ясельными группами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262734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144286"/>
              </p:ext>
            </p:extLst>
          </p:nvPr>
        </p:nvGraphicFramePr>
        <p:xfrm>
          <a:off x="539552" y="836712"/>
          <a:ext cx="8280919" cy="2304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 «Строительство (реконструкция) объектов физической культуры и спорта»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физической культуры и спорта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95068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024111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 плановый период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2020и 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06.05.2019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99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435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424,50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97,6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12.04.2019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помощи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142,5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118,50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83,2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 28.10.2019 № 296 "Об  оказании единовременной материальной помощи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99482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465914"/>
              </p:ext>
            </p:extLst>
          </p:nvPr>
        </p:nvGraphicFramePr>
        <p:xfrm>
          <a:off x="539552" y="836712"/>
          <a:ext cx="8424934" cy="5688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7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21.11.2019 № 313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Москвы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23.12.2019 № 337 "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Об  оказании единовременной материальной помощи"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442545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699390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22.11.2019 № 327 "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Об оказании единовременной материальной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помощи»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17.04.2019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74-й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17.04.2019 № 85 "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 выплате единовременной материальной помощи к 74-й годовщине Победы в ВОВ 1941-1945 годов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648614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489818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15.02.2019 № 36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73,7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17.04.2019 № 85 "О выплате единовременной материальной помощи к 74-й годовщине Победы в ВОВ 1941-1945 годов"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19.12.2018 № 1-4/931 "О бюджете городского округа Домодедово на 2019 год и плановый период 2020и 2021 годов";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17.04.2019 № 85 "О выплате единовременной материальной помощи к 74-й годовщине Победы в ВОВ 1941-1945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99,97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264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96336" y="1556792"/>
            <a:ext cx="1027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561032105"/>
              </p:ext>
            </p:extLst>
          </p:nvPr>
        </p:nvGraphicFramePr>
        <p:xfrm>
          <a:off x="175936" y="2060848"/>
          <a:ext cx="8439348" cy="3363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6081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563,5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097,6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1 862,6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2 082,6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2 113,2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1 166,0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1 276,0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1 376,0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366,6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696,6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806,6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737,2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336,6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2 381,6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2 225,2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127,0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180414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234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16 843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6 696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6 022,50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89,94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60 212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2 925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2 925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15 670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2 980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2 569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821531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035489"/>
              </p:ext>
            </p:extLst>
          </p:nvPr>
        </p:nvGraphicFramePr>
        <p:xfrm>
          <a:off x="539552" y="836712"/>
          <a:ext cx="8352930" cy="47731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Инвалиды всех категорий в рамках проведения дня инвалида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3601,75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35090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2298,30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1545,78,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67,2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462698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894735"/>
              </p:ext>
            </p:extLst>
          </p:nvPr>
        </p:nvGraphicFramePr>
        <p:xfrm>
          <a:off x="539552" y="836712"/>
          <a:ext cx="8352929" cy="58606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02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20000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9081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8230,58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90,6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4609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1100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1097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99,73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Общественные помощники Главы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Домодедово,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годов"; 2)Постановление Администрации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20.04.2017 № 1425 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12955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годов«</a:t>
                      </a:r>
                    </a:p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</a:t>
                      </a:r>
                      <a:r>
                        <a:rPr lang="ru-RU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от 14.12.2017 № 4195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16092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8343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6582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72523"/>
              </p:ext>
            </p:extLst>
          </p:nvPr>
        </p:nvGraphicFramePr>
        <p:xfrm>
          <a:off x="251522" y="666921"/>
          <a:ext cx="8640961" cy="60002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15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979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2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5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89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1 355,2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78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ПИР и строительство блока школы на 825 мест по адресу: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Домодедово, д. Павловское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ПИР и строительство общеобразовательной школы на 550 мест по адресу: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Домодедово,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Барыбино, ул. Макаренко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Реконструкция котельных: котельная "КШФ" микрорайон "Западный", котельная "Речная", микрорайон "Северный"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дошкольного образовательного учреждения на 190 мест по адресу: Московская область,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ул.Дружбы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(ПИР и строительство)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25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Детский сад  на 190 мест по адресу: Московская область,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 Южный (корректировка проекта и строительство)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27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Детский сад  на 150 мест по адресу: Московская область,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 Западный,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ул.Текстильщиков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(ПИР и строительство)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55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ВЗУ по адресу: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мкр.Востряково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ул.Ледовская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проектно-изыскательских работ, корректировка проектно-сметной документации  "Школа на 275 мест по адресу: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Белые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Столбы»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4270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проектно-сметной документации по объекту: "Строительство поликлиники на 400 посещений в смену по адресу: г. Домодедово,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Южный»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МАОУ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Востряковская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СОШ № 2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83,7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53,2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МАОУ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Заревская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СОШ с УИОП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198,4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126,2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72,2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ДК </a:t>
                      </a:r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«Мир»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185,3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121,5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63,7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189,7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124,5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65,3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3222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Благоустройство зоны отдыха "Пляж" на территории МАУК "ГПКиО "Елочки" по адресу: Московская область, г. Домодедово, Каширское ш., 107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128,2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81,6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46,7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3526543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Лариса Михайловна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048899"/>
              </p:ext>
            </p:extLst>
          </p:nvPr>
        </p:nvGraphicFramePr>
        <p:xfrm>
          <a:off x="539750" y="692150"/>
          <a:ext cx="8229600" cy="547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9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</a:t>
            </a:r>
            <a:r>
              <a:rPr lang="ru-RU" sz="1400" dirty="0" smtClean="0">
                <a:latin typeface="Georgia" panose="02040502050405020303" pitchFamily="18" charset="0"/>
              </a:rPr>
              <a:t>2018-2022 гг.                                                                                              </a:t>
            </a:r>
            <a:r>
              <a:rPr lang="ru-RU" sz="12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52320" y="3141514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8 634,9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68344" y="2590957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8 965,8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25573" y="185526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9 570,6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76232654"/>
              </p:ext>
            </p:extLst>
          </p:nvPr>
        </p:nvGraphicFramePr>
        <p:xfrm>
          <a:off x="971600" y="908719"/>
          <a:ext cx="7560840" cy="2556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1376828"/>
              </p:ext>
            </p:extLst>
          </p:nvPr>
        </p:nvGraphicFramePr>
        <p:xfrm>
          <a:off x="1187624" y="3461568"/>
          <a:ext cx="7200800" cy="2631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10550" y="263895"/>
            <a:ext cx="37756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2020 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7452320" y="517811"/>
            <a:ext cx="685800" cy="68580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8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05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979712" y="2294874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275856" y="2294873"/>
            <a:ext cx="669333" cy="270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44108" y="2185143"/>
            <a:ext cx="1242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5112060" y="2186861"/>
            <a:ext cx="43204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475656" y="5157192"/>
            <a:ext cx="1350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845041" y="4741428"/>
            <a:ext cx="1100148" cy="415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084168" y="4509120"/>
            <a:ext cx="9181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652120" y="4508088"/>
            <a:ext cx="432048" cy="217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56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43123260"/>
              </p:ext>
            </p:extLst>
          </p:nvPr>
        </p:nvGraphicFramePr>
        <p:xfrm>
          <a:off x="143000" y="332656"/>
          <a:ext cx="900100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5321127"/>
              </p:ext>
            </p:extLst>
          </p:nvPr>
        </p:nvGraphicFramePr>
        <p:xfrm>
          <a:off x="395536" y="260648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2725713"/>
              </p:ext>
            </p:extLst>
          </p:nvPr>
        </p:nvGraphicFramePr>
        <p:xfrm>
          <a:off x="457200" y="1268761"/>
          <a:ext cx="8507288" cy="5039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2018-2022 гг.                                                                                               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73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254765"/>
              </p:ext>
            </p:extLst>
          </p:nvPr>
        </p:nvGraphicFramePr>
        <p:xfrm>
          <a:off x="457200" y="1052736"/>
          <a:ext cx="7740000" cy="4954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22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394875"/>
              </p:ext>
            </p:extLst>
          </p:nvPr>
        </p:nvGraphicFramePr>
        <p:xfrm>
          <a:off x="457200" y="1052737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</a:t>
            </a:r>
            <a:r>
              <a:rPr lang="en-US" altLang="ru-RU" sz="1400" dirty="0" smtClean="0">
                <a:latin typeface="Georgia" panose="02040502050405020303" pitchFamily="18" charset="0"/>
              </a:rPr>
              <a:t>8</a:t>
            </a:r>
            <a:r>
              <a:rPr lang="ru-RU" altLang="ru-RU" sz="1400" dirty="0" smtClean="0">
                <a:latin typeface="Georgia" panose="02040502050405020303" pitchFamily="18" charset="0"/>
              </a:rPr>
              <a:t>-202</a:t>
            </a:r>
            <a:r>
              <a:rPr lang="en-US" altLang="ru-RU" sz="1400" dirty="0" smtClean="0">
                <a:latin typeface="Georgia" panose="02040502050405020303" pitchFamily="18" charset="0"/>
              </a:rPr>
              <a:t>2</a:t>
            </a:r>
            <a:r>
              <a:rPr lang="ru-RU" altLang="ru-RU" sz="1400" dirty="0" smtClean="0">
                <a:latin typeface="Georgia" panose="02040502050405020303" pitchFamily="18" charset="0"/>
              </a:rPr>
              <a:t> гг.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467511"/>
              </p:ext>
            </p:extLst>
          </p:nvPr>
        </p:nvGraphicFramePr>
        <p:xfrm>
          <a:off x="153852" y="386301"/>
          <a:ext cx="8856984" cy="6441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9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029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37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98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  <a:endParaRPr kumimoji="0" lang="ru-RU" sz="800" u="none" strike="noStrike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0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0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0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1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116632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налога»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</a:t>
            </a:r>
            <a:r>
              <a:rPr lang="ru-RU" altLang="ru-RU" sz="14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тыс.руб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349258"/>
              </p:ext>
            </p:extLst>
          </p:nvPr>
        </p:nvGraphicFramePr>
        <p:xfrm>
          <a:off x="251521" y="980728"/>
          <a:ext cx="8640960" cy="57881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8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7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33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5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92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127 298,7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127 298,7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127 298,7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127 298,7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127 298,7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213942"/>
              </p:ext>
            </p:extLst>
          </p:nvPr>
        </p:nvGraphicFramePr>
        <p:xfrm>
          <a:off x="503040" y="593769"/>
          <a:ext cx="8640960" cy="57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637821"/>
              </p:ext>
            </p:extLst>
          </p:nvPr>
        </p:nvGraphicFramePr>
        <p:xfrm>
          <a:off x="539552" y="620688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16535" y="188640"/>
            <a:ext cx="45272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Georgia" panose="02040502050405020303" pitchFamily="18" charset="0"/>
              </a:rPr>
              <a:t>Структура расходов бюджета 2020 года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83568" y="4869160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1979712" y="4653136"/>
            <a:ext cx="129614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83568" y="3573016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979712" y="3573016"/>
            <a:ext cx="1008112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026" y="-12619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45425" y="84138"/>
            <a:ext cx="117316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29154318"/>
              </p:ext>
            </p:extLst>
          </p:nvPr>
        </p:nvGraphicFramePr>
        <p:xfrm>
          <a:off x="502978" y="3717032"/>
          <a:ext cx="8280920" cy="3022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889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1 147,8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1 383,4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1 224,4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1 163,7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референдумов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7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749,3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901,4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668,3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4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28243867"/>
              </p:ext>
            </p:extLst>
          </p:nvPr>
        </p:nvGraphicFramePr>
        <p:xfrm>
          <a:off x="363918" y="476673"/>
          <a:ext cx="543221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5825" y="765175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75708075"/>
              </p:ext>
            </p:extLst>
          </p:nvPr>
        </p:nvGraphicFramePr>
        <p:xfrm>
          <a:off x="539552" y="4005064"/>
          <a:ext cx="8352924" cy="2759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94421617"/>
              </p:ext>
            </p:extLst>
          </p:nvPr>
        </p:nvGraphicFramePr>
        <p:xfrm>
          <a:off x="755576" y="923268"/>
          <a:ext cx="5417480" cy="2654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экономика»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3350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6274720"/>
              </p:ext>
            </p:extLst>
          </p:nvPr>
        </p:nvGraphicFramePr>
        <p:xfrm>
          <a:off x="688895" y="3793113"/>
          <a:ext cx="8239205" cy="2845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74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741,7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1 043,2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18314165"/>
              </p:ext>
            </p:extLst>
          </p:nvPr>
        </p:nvGraphicFramePr>
        <p:xfrm>
          <a:off x="539552" y="597018"/>
          <a:ext cx="5328839" cy="307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4932040" y="1628800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851920" y="1556792"/>
            <a:ext cx="115212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598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«Жилищно-коммунальное хозяйство»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48588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36737949"/>
              </p:ext>
            </p:extLst>
          </p:nvPr>
        </p:nvGraphicFramePr>
        <p:xfrm>
          <a:off x="468313" y="3717032"/>
          <a:ext cx="8166771" cy="263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587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1 469,4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839,2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12959973"/>
              </p:ext>
            </p:extLst>
          </p:nvPr>
        </p:nvGraphicFramePr>
        <p:xfrm>
          <a:off x="324818" y="597018"/>
          <a:ext cx="54726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468313" y="1268760"/>
            <a:ext cx="10073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475656" y="1268760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499992" y="270892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851920" y="2420888"/>
            <a:ext cx="64807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309" y="18864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3350" y="342900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73857895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12385667"/>
              </p:ext>
            </p:extLst>
          </p:nvPr>
        </p:nvGraphicFramePr>
        <p:xfrm>
          <a:off x="629486" y="650875"/>
          <a:ext cx="5471989" cy="3166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2020-2022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определены 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проекта бюджета 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трехлетний период. Проект бюджета сформирован на основе первого (базового) варианта прогноза, который отражает сложившуюся тенденцию развития экономики городского округа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Домодедово.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«Образование»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04150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97734679"/>
              </p:ext>
            </p:extLst>
          </p:nvPr>
        </p:nvGraphicFramePr>
        <p:xfrm>
          <a:off x="467544" y="3645024"/>
          <a:ext cx="8439348" cy="3028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608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3 707,7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4 805,8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4 600,2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4 455,6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5 353,9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1 433,6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1 548,4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1 464,6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2 853,6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2 537,2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3 267,8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" name="Объект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58533609"/>
              </p:ext>
            </p:extLst>
          </p:nvPr>
        </p:nvGraphicFramePr>
        <p:xfrm>
          <a:off x="467545" y="360093"/>
          <a:ext cx="4176463" cy="3212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19"/>
          <p:cNvSpPr txBox="1">
            <a:spLocks noChangeArrowheads="1"/>
          </p:cNvSpPr>
          <p:nvPr/>
        </p:nvSpPr>
        <p:spPr bwMode="auto">
          <a:xfrm>
            <a:off x="1996976" y="2132856"/>
            <a:ext cx="11176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4 600,2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7524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9975171"/>
              </p:ext>
            </p:extLst>
          </p:nvPr>
        </p:nvGraphicFramePr>
        <p:xfrm>
          <a:off x="539552" y="4005064"/>
          <a:ext cx="8064896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673,3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789,2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557,7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30538455"/>
              </p:ext>
            </p:extLst>
          </p:nvPr>
        </p:nvGraphicFramePr>
        <p:xfrm>
          <a:off x="395536" y="678706"/>
          <a:ext cx="546467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483768" y="2219736"/>
            <a:ext cx="11525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789,2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%)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971600" y="170080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763688" y="1700808"/>
            <a:ext cx="43204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99388" y="333375"/>
            <a:ext cx="1173162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02550381"/>
              </p:ext>
            </p:extLst>
          </p:nvPr>
        </p:nvGraphicFramePr>
        <p:xfrm>
          <a:off x="539553" y="4005064"/>
          <a:ext cx="8166771" cy="2519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415,0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36619958"/>
              </p:ext>
            </p:extLst>
          </p:nvPr>
        </p:nvGraphicFramePr>
        <p:xfrm>
          <a:off x="457200" y="971791"/>
          <a:ext cx="4824535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257486" y="2132856"/>
            <a:ext cx="12239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271,6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40650" y="312738"/>
            <a:ext cx="117316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22620559"/>
              </p:ext>
            </p:extLst>
          </p:nvPr>
        </p:nvGraphicFramePr>
        <p:xfrm>
          <a:off x="539553" y="4005064"/>
          <a:ext cx="8166771" cy="1041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55095952"/>
              </p:ext>
            </p:extLst>
          </p:nvPr>
        </p:nvGraphicFramePr>
        <p:xfrm>
          <a:off x="179512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96188" y="306388"/>
            <a:ext cx="117316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5859056"/>
              </p:ext>
            </p:extLst>
          </p:nvPr>
        </p:nvGraphicFramePr>
        <p:xfrm>
          <a:off x="539553" y="4005064"/>
          <a:ext cx="8166771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19852650"/>
              </p:ext>
            </p:extLst>
          </p:nvPr>
        </p:nvGraphicFramePr>
        <p:xfrm>
          <a:off x="683568" y="614363"/>
          <a:ext cx="5243512" cy="3011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2019-2021 годах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по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206651"/>
              </p:ext>
            </p:extLst>
          </p:nvPr>
        </p:nvGraphicFramePr>
        <p:xfrm>
          <a:off x="467544" y="758825"/>
          <a:ext cx="8352928" cy="5766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3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7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3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04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483,1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3 713,4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4 806,9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4 251,1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3 955,8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3 960,9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1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203,8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Экология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0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Безопасность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0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Формирование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современной комфортной городской среды на территории городского округа Домодедово на 2018-2022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1 014,2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1 211,3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539,9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Предпринимательство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1 123,7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1 242,3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1 047,2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048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2019-2021 годах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по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2076188"/>
              </p:ext>
            </p:extLst>
          </p:nvPr>
        </p:nvGraphicFramePr>
        <p:xfrm>
          <a:off x="467544" y="758826"/>
          <a:ext cx="8352928" cy="5622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3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7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3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6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89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системы информирования населения о деятельности органов местного самоуправления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и функционирование дорожно-транспортного комплекса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543,4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4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246,1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0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Архитектура и градостроительство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89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Содержание и развитие инженерной инфраструктуры и энергоэффективности на территории городского округа Домодедово на 2018-2022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инженерной инфраструктуры и энергоэффективности"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Газификация сельских населенных пунктов городского округа Домодедово Московской области на 2015-2019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58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1 391,3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048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18424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845486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</a:t>
            </a:r>
            <a:r>
              <a:rPr lang="ru-RU" sz="1400" dirty="0" smtClean="0">
                <a:latin typeface="Georgia" panose="02040502050405020303" pitchFamily="18" charset="0"/>
              </a:rPr>
              <a:t>расходы                                                                                                                 </a:t>
            </a:r>
            <a:r>
              <a:rPr lang="ru-RU" sz="1400" dirty="0" err="1" smtClean="0">
                <a:latin typeface="Georgia" panose="02040502050405020303" pitchFamily="18" charset="0"/>
              </a:rPr>
              <a:t>млн.руб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966013"/>
              </p:ext>
            </p:extLst>
          </p:nvPr>
        </p:nvGraphicFramePr>
        <p:xfrm>
          <a:off x="539552" y="836712"/>
          <a:ext cx="8424936" cy="35592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Диспансеризация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(доля населения, прошедшего диспансеризацию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1169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26891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Финансовое обеспечение системы организации медицинской помощи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Привлечение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участковых врачей:                                    1 врач-1 участок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667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744802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Численность постоянного населения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(тыс. </a:t>
            </a:r>
            <a:r>
              <a:rPr lang="ru-RU" sz="1400" dirty="0" smtClean="0">
                <a:latin typeface="Georgia" panose="02040502050405020303" pitchFamily="18" charset="0"/>
              </a:rPr>
              <a:t>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917636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658320"/>
              </p:ext>
            </p:extLst>
          </p:nvPr>
        </p:nvGraphicFramePr>
        <p:xfrm>
          <a:off x="539552" y="836712"/>
          <a:ext cx="8424936" cy="2664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и народных художественных промыслов»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 количества посещений музеев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1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электронный вид музейных фондов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061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999337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 числа пользователей муниципальных библиотек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36 626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39 516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41 080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количества библиотек, внедривших стандарты деятельности библиотеки нового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формата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библиотек, соответствующих требованиям к условиям деятельности библиотек Московской области (стандарту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посещаемости общедоступных (публичных) библиотек, а также культурно-массовых мероприятий, проводимых в библиотеках Московской области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4988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647631"/>
              </p:ext>
            </p:extLst>
          </p:nvPr>
        </p:nvGraphicFramePr>
        <p:xfrm>
          <a:off x="539552" y="836712"/>
          <a:ext cx="8424936" cy="4340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деятельности и кинематографии»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организаций культуры к уровню 2017 года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платных культурно-массовых мероприятий клубов и домов культуры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участников клубных формирований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0805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768718"/>
              </p:ext>
            </p:extLst>
          </p:nvPr>
        </p:nvGraphicFramePr>
        <p:xfrm>
          <a:off x="539552" y="836712"/>
          <a:ext cx="8424936" cy="3406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«Укрепление материально-технической базы государственных и муниципальных учреждений культуры Московской области»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учреждений культуры Московской области, по которым проведен капитальный ремонт, техническое переоснащение современным непроизводственным оборудованием и благоустройство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территории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организаций культуры, получивших современное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оборудование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7425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537415"/>
              </p:ext>
            </p:extLst>
          </p:nvPr>
        </p:nvGraphicFramePr>
        <p:xfrm>
          <a:off x="539552" y="836712"/>
          <a:ext cx="8424936" cy="4635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фондов муниципального архива, внесенных в общеотраслевую базу данных «Архивный фонд», от общего количества архивных фондов, хранящихся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1483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538664"/>
              </p:ext>
            </p:extLst>
          </p:nvPr>
        </p:nvGraphicFramePr>
        <p:xfrm>
          <a:off x="539552" y="836712"/>
          <a:ext cx="8424936" cy="3397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7218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408161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«Развитие парков культуры и отдыха»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отдыха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3768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940870"/>
              </p:ext>
            </p:extLst>
          </p:nvPr>
        </p:nvGraphicFramePr>
        <p:xfrm>
          <a:off x="539552" y="836712"/>
          <a:ext cx="8424936" cy="5950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2286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marR="22860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дошкольных 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численности детей в возрасте от 3 до 7 лет, получающих дошкольное образование в текущем году, к сумме численности детей в возрасте от 3 до 7 лет, получающих дошкольное образование в текущем году, и численности детей в возрасте от 3 до 7 лет, находящихся в очереди на получение в текущем году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Доступность дошкольного образования для детей в возрасте от полутора до трех лет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7155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755819"/>
              </p:ext>
            </p:extLst>
          </p:nvPr>
        </p:nvGraphicFramePr>
        <p:xfrm>
          <a:off x="539552" y="836712"/>
          <a:ext cx="8424936" cy="5690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Обновлена материально-техническая база для формирования у обучающихся современных технологических и гуманитарных навыков. Создана материально-техническая база для реализации основных и дополнительных общеобразовательных программ цифрового и гуманитарного профилей в общеобразовательных организациях, расположенных в сельской местности и малых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городах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5444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449235"/>
              </p:ext>
            </p:extLst>
          </p:nvPr>
        </p:nvGraphicFramePr>
        <p:xfrm>
          <a:off x="539552" y="836712"/>
          <a:ext cx="8424936" cy="38935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Число детей, получивших рекомендации по построению индивидуального учебного плана в соответствии с выбранными профессиональными компетенциями (профессиональными областями деятельности, тысяча человек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муниципальных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общеобразовательных учреждений,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обеспеченных горячим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питанием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общеобразовательных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53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554822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1400" dirty="0" smtClean="0">
                <a:latin typeface="Georgia" panose="02040502050405020303" pitchFamily="18" charset="0"/>
              </a:rPr>
              <a:t>     (руб.)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433279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573110"/>
              </p:ext>
            </p:extLst>
          </p:nvPr>
        </p:nvGraphicFramePr>
        <p:xfrm>
          <a:off x="539552" y="836712"/>
          <a:ext cx="8424936" cy="4288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17 лет (включительно), посещающих объединения образовательных организаций, участвующих в проекте «Наука в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Подмосковье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образовательных организаций в сфере культуры (детские школы по видам искусств), оснащенных музыкальными инструментами, оборудованием,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материалами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1405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089665"/>
              </p:ext>
            </p:extLst>
          </p:nvPr>
        </p:nvGraphicFramePr>
        <p:xfrm>
          <a:off x="539552" y="836712"/>
          <a:ext cx="8424936" cy="44128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 сферы культуры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 (мобильных технопарков «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Федерации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72543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714958"/>
              </p:ext>
            </p:extLst>
          </p:nvPr>
        </p:nvGraphicFramePr>
        <p:xfrm>
          <a:off x="539552" y="836712"/>
          <a:ext cx="8424936" cy="2612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IV «Профессиональное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педагогических работников, прошедших</a:t>
                      </a: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добровольную независимую оценку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8285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565664"/>
              </p:ext>
            </p:extLst>
          </p:nvPr>
        </p:nvGraphicFramePr>
        <p:xfrm>
          <a:off x="539552" y="836712"/>
          <a:ext cx="8424936" cy="2459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V «Обеспечивающая 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учителей и директоров школ, повысивших уровень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9562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440498"/>
              </p:ext>
            </p:extLst>
          </p:nvPr>
        </p:nvGraphicFramePr>
        <p:xfrm>
          <a:off x="539552" y="836712"/>
          <a:ext cx="8424936" cy="2459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 «Система оценки качества образования и информационная открытость системы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выпускников текущего года, набравших 220 баллов и более по 3 предметам, к общему количеству выпускников текущего года, сдавших ЕГЭ по 3 и более предметам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1284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197818"/>
              </p:ext>
            </p:extLst>
          </p:nvPr>
        </p:nvGraphicFramePr>
        <p:xfrm>
          <a:off x="539552" y="836712"/>
          <a:ext cx="8424936" cy="2307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«Создание новых мест в общеобразовательных организациях в соответствии с прогнозируемой потребностью и современными условиями обучения»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обучающихся во вторую смену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9282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01730"/>
              </p:ext>
            </p:extLst>
          </p:nvPr>
        </p:nvGraphicFramePr>
        <p:xfrm>
          <a:off x="539552" y="836712"/>
          <a:ext cx="8424936" cy="4350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Уровень бедности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граждан, получивших   субсидию на оплату жилого помещения и коммунальных услуг, от общего числа обратившихся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граждан, получившие поощрение и поздравление в связи с праздниками,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памятными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датами,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65332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599186"/>
              </p:ext>
            </p:extLst>
          </p:nvPr>
        </p:nvGraphicFramePr>
        <p:xfrm>
          <a:off x="539552" y="836712"/>
          <a:ext cx="8424936" cy="3526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отдельной категории граждан, получивших  меры социальной поддержки,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Увеличение числа граждан  старшего возраста, ведущих активный образ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жизни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отдельных категорий граждан, получивших социальную поддержку по зубопротезированию,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84371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015326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«Доступная среда»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Доступная среда - Доступность для инвалидов и других маломобильных групп населения муниципальных приоритетных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объектов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72,7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74,2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1,5 года до 7 лет,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охваченных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дошкольным образованием, в общей численности детей-инвалидов такого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5 до 18 лет, получающих дополнительное образование, в общей численности детей-инвалидов такого возраста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возраста, которым созданы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Приобретение оборудования, строительство пандусов для обеспечения беспрепятственного доступа маломобильных групп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6447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25369"/>
              </p:ext>
            </p:extLst>
          </p:nvPr>
        </p:nvGraphicFramePr>
        <p:xfrm>
          <a:off x="539552" y="836712"/>
          <a:ext cx="8424936" cy="3374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«Развитие системы отдыха и оздоровления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от7 до 15 лет,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61,5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55,9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56,5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966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037136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</a:t>
            </a:r>
            <a:r>
              <a:rPr lang="ru-RU" sz="1400" dirty="0" smtClean="0">
                <a:latin typeface="Georgia" panose="02040502050405020303" pitchFamily="18" charset="0"/>
              </a:rPr>
              <a:t>(</a:t>
            </a:r>
            <a:r>
              <a:rPr lang="ru-RU" sz="1400" dirty="0">
                <a:latin typeface="Georgia" panose="02040502050405020303" pitchFamily="18" charset="0"/>
              </a:rPr>
              <a:t>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1959489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139123"/>
              </p:ext>
            </p:extLst>
          </p:nvPr>
        </p:nvGraphicFramePr>
        <p:xfrm>
          <a:off x="539552" y="836712"/>
          <a:ext cx="8424936" cy="2764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«Развитие трудовых ресурсов и охраны труда»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0,059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90171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160784"/>
              </p:ext>
            </p:extLst>
          </p:nvPr>
        </p:nvGraphicFramePr>
        <p:xfrm>
          <a:off x="539552" y="836712"/>
          <a:ext cx="8424936" cy="4745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которым оказана поддержка органами местного самоуправления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которым оказана поддержка органами местного самоуправления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Количество СО НКО в сфере образования,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34232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730168"/>
              </p:ext>
            </p:extLst>
          </p:nvPr>
        </p:nvGraphicFramePr>
        <p:xfrm>
          <a:off x="539552" y="836712"/>
          <a:ext cx="8424936" cy="4898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                              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 которым оказана имущественная 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53421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067696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 в сфере охраны здоровья,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культуры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77724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827460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здоровья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Численность граждан, принявших участие в просветительских мероприятиях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51381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720082"/>
              </p:ext>
            </p:extLst>
          </p:nvPr>
        </p:nvGraphicFramePr>
        <p:xfrm>
          <a:off x="539552" y="836712"/>
          <a:ext cx="8424936" cy="5513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систематически занимающихся физической культурой и спортом, в общей численности населения Московской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детей и молодежи (возраст 3-29 лет), систематически занимающихся физической культурой и спортом, в общей численности детей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среднего возраста (женщины: 30-54 года; мужчины: 30-59 лет), систематически занимающихся физической культурой и спортом, в общей численности граждан среднего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старшего возраста (женщины: 55-79 лет; мужчины: 60-79 лет), систематически занимающихся физической культурой и спортом, в общей численности граждан старшего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обеспеченности граждан спортивными сооружениями исходя из единовременной  пропускной способности объектов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спортивных площадок, управляемых в соответствии со стандартом их использования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98589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512177"/>
              </p:ext>
            </p:extLst>
          </p:nvPr>
        </p:nvGraphicFramePr>
        <p:xfrm>
          <a:off x="539552" y="836712"/>
          <a:ext cx="8424936" cy="5407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городском округе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Домодедово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студентов, систематически занимающихся физической культурой и спортом,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муниципального образования Московской области, занимающихся в спортивных организациях, в общей численности детей и молодежи в возрасте 6 - 15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муниципального образования Московской области, занятого в экономике, занимающегося физической культурой и спортом, в общей численности населения, занятого 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экономике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08949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333622"/>
              </p:ext>
            </p:extLst>
          </p:nvPr>
        </p:nvGraphicFramePr>
        <p:xfrm>
          <a:off x="539552" y="836712"/>
          <a:ext cx="8424936" cy="57451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25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использования существующих объектов спорта (отношение фактической посещаемости к нормативной пропускной способности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установленных (отремонтированных, модернизированных) плоскостных спортивных сооружений в муниципальных образованиях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53935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241602"/>
              </p:ext>
            </p:extLst>
          </p:nvPr>
        </p:nvGraphicFramePr>
        <p:xfrm>
          <a:off x="539552" y="836712"/>
          <a:ext cx="8424936" cy="401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Подготовка спортивного резерва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систематически занимающихся видом спорта «футбол» в общем количестве систематически занимающихся по всем видам спорта в муниципальных образованиях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21312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974403"/>
              </p:ext>
            </p:extLst>
          </p:nvPr>
        </p:nvGraphicFramePr>
        <p:xfrm>
          <a:off x="539552" y="836712"/>
          <a:ext cx="8424936" cy="51728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Развитие отраслей сельского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скота и птицы на убой в хозяйствах всех категорий (в живом весе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18,018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18,036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18,054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18,072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18,090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молока в хозяйствах всех категорий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52,104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52,156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52,208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52,260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52,312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млн. рублей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скотомест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237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417877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</a:t>
            </a:r>
            <a:r>
              <a:rPr lang="ru-RU" sz="1400" dirty="0" smtClean="0">
                <a:latin typeface="Georgia" panose="02040502050405020303" pitchFamily="18" charset="0"/>
              </a:rPr>
              <a:t>           </a:t>
            </a:r>
            <a:r>
              <a:rPr lang="ru-RU" sz="1400" dirty="0">
                <a:latin typeface="Georgia" panose="02040502050405020303" pitchFamily="18" charset="0"/>
              </a:rPr>
              <a:t>(кв. м 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295564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078894"/>
              </p:ext>
            </p:extLst>
          </p:nvPr>
        </p:nvGraphicFramePr>
        <p:xfrm>
          <a:off x="539552" y="836712"/>
          <a:ext cx="8424936" cy="42904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мелиорации земель сельскохозяйственного назначения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работ сельскохозяйственными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товаропроизводителями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сельхозтоваропроизводителям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16756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668694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Устойчивое развитие сельских территорий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жилья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 метр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7733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573842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эпизоотического и ветеринарно-санитарного благополучия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безнадзорных животных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08951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024372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VII. Экспорт продукции агропромышленного комплекса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АПК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долл. США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98147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622177"/>
              </p:ext>
            </p:extLst>
          </p:nvPr>
        </p:nvGraphicFramePr>
        <p:xfrm>
          <a:off x="539552" y="836712"/>
          <a:ext cx="8424936" cy="4259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проведенных экологических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исследуемых компонентов окружающей  среды (мониторинг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изданной экологической литературы (детский экологический атлас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водоемов (прудов) находящихся в муниципальной собственности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2897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571030"/>
              </p:ext>
            </p:extLst>
          </p:nvPr>
        </p:nvGraphicFramePr>
        <p:xfrm>
          <a:off x="539552" y="836712"/>
          <a:ext cx="8424936" cy="5311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водохозяйственного комплекса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      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работ по содержанию гидротехнических сооружений находящихся в муниципальной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 сооружений, находящихся в муниципальной собственности, для которых разработана проектно-сметная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находящихся в муниципальной собственности на которых проведен капитальный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19704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502974"/>
              </p:ext>
            </p:extLst>
          </p:nvPr>
        </p:nvGraphicFramePr>
        <p:xfrm>
          <a:off x="539552" y="836712"/>
          <a:ext cx="8424936" cy="2962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 Развитие лесного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обследованных территорий, покрытых зелеными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насаждениями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посаженных зеленых насаждений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3 300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3 400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3 500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56112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219500"/>
              </p:ext>
            </p:extLst>
          </p:nvPr>
        </p:nvGraphicFramePr>
        <p:xfrm>
          <a:off x="539552" y="836712"/>
          <a:ext cx="8424936" cy="34533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Региональная программа в области обращения с отходами, в том числе с твердыми коммунальными отходами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ликвидированных несанкционированных (стихийных)  свалок (навалов), в общем количестве выявленных несанкционированных (стихийных) свалок (навалов) 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береговых зон водоемов городского округа Домодедово.      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75758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655260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5 %  ежегодно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граждан принимающих участие в деятельности народных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дружин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несовершеннолетних в общем числе лиц, совершивших преступления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96673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051963"/>
              </p:ext>
            </p:extLst>
          </p:nvPr>
        </p:nvGraphicFramePr>
        <p:xfrm>
          <a:off x="539552" y="836712"/>
          <a:ext cx="8424936" cy="5102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органов МВД 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подразделений УФСБ     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коммерческих объектов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подъездов многоквартирных домов,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146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953392"/>
              </p:ext>
            </p:extLst>
          </p:nvPr>
        </p:nvGraphicFramePr>
        <p:xfrm>
          <a:off x="539552" y="836712"/>
          <a:ext cx="8424936" cy="4545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социальных объектов и мест с массовым пребыванием людей,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лиц, состоящих на диспансерном наблюдении с диагнозом «Употребление наркотиков с вредными последствиями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кладбищ, соответствующих требованиям Порядка деятельности общественных кладбищ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 захоронений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70908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616847"/>
              </p:ext>
            </p:extLst>
          </p:nvPr>
        </p:nvGraphicFramePr>
        <p:xfrm>
          <a:off x="539552" y="836712"/>
          <a:ext cx="8424936" cy="5102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органом местного самоуправления муниципального образования полномочия по обеспечению безопасности людей на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построения и развития систем аппаратно-программного комплекса «Безопасный город»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16243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765666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 совершенствование систем оповещения и информирования населения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42210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003418"/>
              </p:ext>
            </p:extLst>
          </p:nvPr>
        </p:nvGraphicFramePr>
        <p:xfrm>
          <a:off x="539552" y="836712"/>
          <a:ext cx="8424936" cy="3254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Обеспечение пожарной безопасности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запасов материально-технических, продовольственных и иных средств в целях гражданской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обороны</a:t>
                      </a:r>
                      <a:endParaRPr lang="en-US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степени готовности к использованию по предназначению защитных сооружений и иных объектов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</a:t>
                      </a:r>
                      <a:endParaRPr lang="en-US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50304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069728"/>
              </p:ext>
            </p:extLst>
          </p:nvPr>
        </p:nvGraphicFramePr>
        <p:xfrm>
          <a:off x="539552" y="836712"/>
          <a:ext cx="8280919" cy="508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тыс.кв</a:t>
                      </a:r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. 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земельных участков, вовлеченных в индивидуальное жилищное строительство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Площадь земельных участков, вовлеченных в индивидуальное жилищное строительство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объектов, исключенных из перечня проблемных объектов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80679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331048"/>
              </p:ext>
            </p:extLst>
          </p:nvPr>
        </p:nvGraphicFramePr>
        <p:xfrm>
          <a:off x="539552" y="836712"/>
          <a:ext cx="8280919" cy="5357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пострадавших граждан –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соинвесторов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права, которых обеспечены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Поиск и реализация решений по обеспечению прав пострадавших граждан-участников долевого строительства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проблемных объектов, по которым нарушены права участников долевого строительства «Проблемные стройки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Встречи с гражданами – участниками долевого строительства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66360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608616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молодых семей, получивших свидетельство о праве на получение социальной выплаты на приобретение жилого помещения или создание объекта индивидуального жилищного строительства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94161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656948"/>
              </p:ext>
            </p:extLst>
          </p:nvPr>
        </p:nvGraphicFramePr>
        <p:xfrm>
          <a:off x="539552" y="836712"/>
          <a:ext cx="8280919" cy="5023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 «Обеспечение жильем детей-сирот и детей, оставшихся без попечения родителей, лиц из числа детей-сирот и детей, оставшихся без попечения родителей»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Численность 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65959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705704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  «Улучшение жилищных условий семей, имеющих семь и более детей»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16126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910526"/>
              </p:ext>
            </p:extLst>
          </p:nvPr>
        </p:nvGraphicFramePr>
        <p:xfrm>
          <a:off x="539552" y="836712"/>
          <a:ext cx="8280919" cy="56411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«Обеспечение жильем отдельных категорий граждан, установленных федеральным законодательством»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ветеранов и инвалидов Великой Отечественной войны, членов семей погибших (умерших) инвалидов и участников Великой Отечественной войны,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федерального бюджета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граждан, уволенных с военной службы, и приравненных к ним лиц,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799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103069"/>
              </p:ext>
            </p:extLst>
          </p:nvPr>
        </p:nvGraphicFramePr>
        <p:xfrm>
          <a:off x="539552" y="836712"/>
          <a:ext cx="8280919" cy="53427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благоустроенных общественных территорий (в разрезе видов территорий), в том числе: -зоны отдыха, пешеходные зоны, набережные; -скверы; -площади; -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парки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разработанных концепций благоустройства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разработанных проектов благоустройства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27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установленных детских игровых площадок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обустроенными дворовыми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территориями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%/единица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объектов электросетевого хозяйства, систем наружного и архитектурно-художественного освещения на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70337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434255"/>
              </p:ext>
            </p:extLst>
          </p:nvPr>
        </p:nvGraphicFramePr>
        <p:xfrm>
          <a:off x="539552" y="836712"/>
          <a:ext cx="8280919" cy="5020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граждан, принявших участие в решении вопросов развития городской среды от общего количества граждан в возрасте до 14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реализованных комплексных проектов благоустройства общественных территорий в общем количестве реализованных в течение планового года проектов благоустройства общественных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территорий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Реализованы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проекты победителей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Всероссийсийского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конкурса лучших проектов создания комфортной городской среды в малых городах и исторических поселениях, не менее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27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Соотвествие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нормативу обеспеченности парками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81593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729434"/>
              </p:ext>
            </p:extLst>
          </p:nvPr>
        </p:nvGraphicFramePr>
        <p:xfrm>
          <a:off x="539552" y="836712"/>
          <a:ext cx="8280919" cy="3488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Благоустройство территорий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Светлый город» – доля освещённых улиц, проездов, набережных в границах населенных пунктов городских округов и муниципальных районов (городских и сельских поселений) Московской области с уровнем освещённости, соответствующим нормативным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значениям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светильников наружного освещения, управление которыми осуществляется с использованием автоматизированных систем управления наружным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освещением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54742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377758"/>
              </p:ext>
            </p:extLst>
          </p:nvPr>
        </p:nvGraphicFramePr>
        <p:xfrm>
          <a:off x="539552" y="836712"/>
          <a:ext cx="8280919" cy="3063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III. Создание условий для обеспечения комфортного проживания жителей в многоквартирных домах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МКД, в которых проведен капитальный ремонт в рамках региональной программы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64945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720368"/>
              </p:ext>
            </p:extLst>
          </p:nvPr>
        </p:nvGraphicFramePr>
        <p:xfrm>
          <a:off x="539552" y="836712"/>
          <a:ext cx="8280919" cy="49066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инвестиций, привлеченных в основной капитал (без учета бюджетных инвестиций), на душу населения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116,9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заполняемости многопрофильных индустриальных парков, технологических парков, промышленных площадок индустриальных парков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88,06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92,12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95,73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98,44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многопрофильных индустриальных парков, технологических парков, промышленных площадок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привлеченных резидентов на территории муниципальных образований Московской области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территории, на которую привлечены новые резиденты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19616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049483"/>
              </p:ext>
            </p:extLst>
          </p:nvPr>
        </p:nvGraphicFramePr>
        <p:xfrm>
          <a:off x="539552" y="836712"/>
          <a:ext cx="8280919" cy="50678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среднемесячной заработной платы работников организаций, не относящихся к субъектам малого предпринимательства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высокопроизводительных рабочих мест во внебюджетном секторе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Производительность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труда в базовых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несырьевых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отраслях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рублей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23 200 000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24 200 000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28 400 000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30 600 000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35 100 000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созданных рабочих 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2 019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2 250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2 350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2 450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599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412380"/>
              </p:ext>
            </p:extLst>
          </p:nvPr>
        </p:nvGraphicFramePr>
        <p:xfrm>
          <a:off x="539552" y="836712"/>
          <a:ext cx="8280919" cy="5811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7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несостоявшихся торгов от общего количества объявленных торгов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общей экономии денежных средств от общей суммы объявленных торгов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75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 на торгах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реализованных требований Стандарта развития конкуренции в муниципальном образовании Московской области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046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282072"/>
              </p:ext>
            </p:extLst>
          </p:nvPr>
        </p:nvGraphicFramePr>
        <p:xfrm>
          <a:off x="539552" y="836712"/>
          <a:ext cx="8280919" cy="5412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27,31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27,35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27,40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27,60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50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субъектов малого и среднего предпринимательства в расчете на 10 тыс. человек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540,78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577,77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612,94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646,26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679,54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Малый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113,88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113,98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114,24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114,68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115,11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Вновь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созданные предприятия МСП в сфере производства или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вновь созданных субъектов МСП участниками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в сфере малого и среднего предпринимательства, включая индивидуальных предпринимателей" за отчетный период (прошедший год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33 672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35 134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37 738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40 107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42 184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99472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934489"/>
              </p:ext>
            </p:extLst>
          </p:nvPr>
        </p:nvGraphicFramePr>
        <p:xfrm>
          <a:off x="539552" y="836712"/>
          <a:ext cx="8280919" cy="4907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16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./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тыс.чел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1 151,4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1 127,4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1 127,7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1 118,1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1 111,1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площадей торговых объектов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Тыс.кв.м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Ликвидация незаконных нестационарных торговых объектов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 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10585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595220"/>
              </p:ext>
            </p:extLst>
          </p:nvPr>
        </p:nvGraphicFramePr>
        <p:xfrm>
          <a:off x="539552" y="836712"/>
          <a:ext cx="8280919" cy="4248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посадочных мест на объектах общественного питания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Посадочные 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рабочих мест на объектах бытового обслуживания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Рабочие места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обращений по вопросу защиты прав потребителей от общего количества поступивших обращений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616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14489</TotalTime>
  <Words>15468</Words>
  <Application>Microsoft Office PowerPoint</Application>
  <PresentationFormat>Экран (4:3)</PresentationFormat>
  <Paragraphs>4824</Paragraphs>
  <Slides>134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134</vt:i4>
      </vt:variant>
    </vt:vector>
  </HeadingPairs>
  <TitlesOfParts>
    <vt:vector size="146" baseType="lpstr">
      <vt:lpstr>Arial</vt:lpstr>
      <vt:lpstr>Batang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основе проекта бюджета городского округа Домодедово  на 2020 год и плановый период 2021 и 2022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Численность постоянного населения                                                                          (тыс. чел.)</vt:lpstr>
      <vt:lpstr>Среднемесячная заработная плата работников крупных и средних организаций      (руб.)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 (кв. м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2020 год и плановый период 2021 и 2022 гг. в сравнении с фактическим исполнением 2018 года и ожидаемым исполнением 2019 года                                                                                                                                            млн.руб.</vt:lpstr>
      <vt:lpstr>Муниципальный долг</vt:lpstr>
      <vt:lpstr>Объем и структура муниципального внутреннего долга городского округа Домодедово </vt:lpstr>
      <vt:lpstr>Динамика доходов 2018-2022 гг.                                                                                              млн.руб.</vt:lpstr>
      <vt:lpstr>Презентация PowerPoint</vt:lpstr>
      <vt:lpstr>Презентация PowerPoint</vt:lpstr>
      <vt:lpstr>Презентация PowerPoint</vt:lpstr>
      <vt:lpstr>Изменение структуры налоговых и неналоговых доходов городского округа Домодедово за 2018-2022 гг.                                                   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2018-2022 гг. (млн. руб.)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Расходы бюджета городского округа в 2019-2021 годах  по программам</vt:lpstr>
      <vt:lpstr>Расходы бюджета городского округа в 2019-2021 годах  по программам</vt:lpstr>
      <vt:lpstr>Программные расходы                                                                                                                 млн.руб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2164</cp:revision>
  <cp:lastPrinted>2019-12-23T11:52:48Z</cp:lastPrinted>
  <dcterms:created xsi:type="dcterms:W3CDTF">2015-09-30T07:48:07Z</dcterms:created>
  <dcterms:modified xsi:type="dcterms:W3CDTF">2024-12-26T14:57:40Z</dcterms:modified>
</cp:coreProperties>
</file>